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256" r:id="rId2"/>
    <p:sldId id="260" r:id="rId3"/>
    <p:sldId id="277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75" r:id="rId12"/>
    <p:sldId id="268" r:id="rId13"/>
    <p:sldId id="269" r:id="rId14"/>
    <p:sldId id="276" r:id="rId15"/>
    <p:sldId id="270" r:id="rId16"/>
    <p:sldId id="274" r:id="rId17"/>
    <p:sldId id="271" r:id="rId18"/>
    <p:sldId id="272" r:id="rId19"/>
    <p:sldId id="273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59D85B9-BD03-4A70-B52E-EB766082488E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75700574-AEFE-46CE-97F7-3D899402837B}">
      <dgm:prSet phldrT="[Text]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gradFill flip="none" rotWithShape="1">
          <a:gsLst>
            <a:gs pos="0">
              <a:schemeClr val="accent2">
                <a:lumMod val="67000"/>
              </a:schemeClr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  <a:ln>
          <a:noFill/>
        </a:ln>
      </dgm:spPr>
      <dgm:t>
        <a:bodyPr/>
        <a:lstStyle/>
        <a:p>
          <a:pPr>
            <a:buNone/>
          </a:pPr>
          <a:r>
            <a:rPr lang="en-IN" dirty="0">
              <a:latin typeface="Times New Roman" panose="02020603050405020304" pitchFamily="18" charset="0"/>
              <a:cs typeface="Times New Roman" panose="02020603050405020304" pitchFamily="18" charset="0"/>
            </a:rPr>
            <a:t>1. Introduction</a:t>
          </a:r>
        </a:p>
      </dgm:t>
    </dgm:pt>
    <dgm:pt modelId="{5220658E-D6B4-4776-8EC6-A14B3E411931}" type="parTrans" cxnId="{1CE74636-FB39-4558-895E-2625A7C2A4DA}">
      <dgm:prSet/>
      <dgm:spPr/>
      <dgm:t>
        <a:bodyPr/>
        <a:lstStyle/>
        <a:p>
          <a:endParaRPr lang="en-IN"/>
        </a:p>
      </dgm:t>
    </dgm:pt>
    <dgm:pt modelId="{8A88380B-80E9-43FE-98F3-5B2DBD477ABF}" type="sibTrans" cxnId="{1CE74636-FB39-4558-895E-2625A7C2A4DA}">
      <dgm:prSet/>
      <dgm:spPr/>
      <dgm:t>
        <a:bodyPr/>
        <a:lstStyle/>
        <a:p>
          <a:endParaRPr lang="en-IN"/>
        </a:p>
      </dgm:t>
    </dgm:pt>
    <dgm:pt modelId="{857C4F9F-4343-4B9F-9113-38B697E9E3A2}">
      <dgm:prSet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gradFill flip="none" rotWithShape="1">
          <a:gsLst>
            <a:gs pos="0">
              <a:schemeClr val="accent2">
                <a:lumMod val="67000"/>
              </a:schemeClr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  <a:ln>
          <a:noFill/>
        </a:ln>
      </dgm:spPr>
      <dgm:t>
        <a:bodyPr/>
        <a:lstStyle/>
        <a:p>
          <a:pPr>
            <a:buNone/>
          </a:pPr>
          <a:r>
            <a:rPr lang="en-IN" dirty="0">
              <a:latin typeface="Times New Roman" panose="02020603050405020304" pitchFamily="18" charset="0"/>
              <a:cs typeface="Times New Roman" panose="02020603050405020304" pitchFamily="18" charset="0"/>
            </a:rPr>
            <a:t>2. Objectives of the Project</a:t>
          </a:r>
        </a:p>
      </dgm:t>
    </dgm:pt>
    <dgm:pt modelId="{C4EC4D21-6605-4994-85BF-EF55DAD3E054}" type="parTrans" cxnId="{C977257A-8DE9-4BED-9448-8875C502B8F9}">
      <dgm:prSet/>
      <dgm:spPr/>
      <dgm:t>
        <a:bodyPr/>
        <a:lstStyle/>
        <a:p>
          <a:endParaRPr lang="en-IN"/>
        </a:p>
      </dgm:t>
    </dgm:pt>
    <dgm:pt modelId="{6068FCBD-4E5D-445D-B983-CFF70DF05B38}" type="sibTrans" cxnId="{C977257A-8DE9-4BED-9448-8875C502B8F9}">
      <dgm:prSet/>
      <dgm:spPr/>
      <dgm:t>
        <a:bodyPr/>
        <a:lstStyle/>
        <a:p>
          <a:endParaRPr lang="en-IN"/>
        </a:p>
      </dgm:t>
    </dgm:pt>
    <dgm:pt modelId="{DB1D62B0-F0A6-4D9F-948F-AE9A5A3A680D}">
      <dgm:prSet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gradFill flip="none" rotWithShape="1">
          <a:gsLst>
            <a:gs pos="0">
              <a:schemeClr val="accent2">
                <a:lumMod val="67000"/>
              </a:schemeClr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  <a:ln>
          <a:noFill/>
        </a:ln>
      </dgm:spPr>
      <dgm:t>
        <a:bodyPr/>
        <a:lstStyle/>
        <a:p>
          <a:pPr>
            <a:buNone/>
          </a:pPr>
          <a:r>
            <a:rPr lang="en-IN" dirty="0">
              <a:latin typeface="Times New Roman" panose="02020603050405020304" pitchFamily="18" charset="0"/>
              <a:cs typeface="Times New Roman" panose="02020603050405020304" pitchFamily="18" charset="0"/>
            </a:rPr>
            <a:t>3. Methodology</a:t>
          </a:r>
        </a:p>
      </dgm:t>
    </dgm:pt>
    <dgm:pt modelId="{53EB4CD9-F4C7-45EE-ABFC-C94E2DB75274}" type="parTrans" cxnId="{FDDE3CA8-AD46-4CF8-919C-D6A911FB378D}">
      <dgm:prSet/>
      <dgm:spPr/>
      <dgm:t>
        <a:bodyPr/>
        <a:lstStyle/>
        <a:p>
          <a:endParaRPr lang="en-IN"/>
        </a:p>
      </dgm:t>
    </dgm:pt>
    <dgm:pt modelId="{A28D1A36-2D73-4058-B8A3-41897EA91C5F}" type="sibTrans" cxnId="{FDDE3CA8-AD46-4CF8-919C-D6A911FB378D}">
      <dgm:prSet/>
      <dgm:spPr/>
      <dgm:t>
        <a:bodyPr/>
        <a:lstStyle/>
        <a:p>
          <a:endParaRPr lang="en-IN"/>
        </a:p>
      </dgm:t>
    </dgm:pt>
    <dgm:pt modelId="{32BB127A-0B16-4047-B67F-CA736F0DB3C6}">
      <dgm:prSet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gradFill flip="none" rotWithShape="1">
          <a:gsLst>
            <a:gs pos="0">
              <a:schemeClr val="accent2">
                <a:lumMod val="67000"/>
              </a:schemeClr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  <a:ln>
          <a:noFill/>
        </a:ln>
      </dgm:spPr>
      <dgm:t>
        <a:bodyPr/>
        <a:lstStyle/>
        <a:p>
          <a:pPr>
            <a:buNone/>
          </a:pPr>
          <a:r>
            <a:rPr lang="en-IN" dirty="0">
              <a:latin typeface="Times New Roman" panose="02020603050405020304" pitchFamily="18" charset="0"/>
              <a:cs typeface="Times New Roman" panose="02020603050405020304" pitchFamily="18" charset="0"/>
            </a:rPr>
            <a:t>4. Key Statistics</a:t>
          </a:r>
        </a:p>
      </dgm:t>
    </dgm:pt>
    <dgm:pt modelId="{A426063C-EA3B-4BBA-8067-3EBA2DC7E4E7}" type="parTrans" cxnId="{323ABBCE-DC2C-4F3A-BE30-E1C299ABCA03}">
      <dgm:prSet/>
      <dgm:spPr/>
      <dgm:t>
        <a:bodyPr/>
        <a:lstStyle/>
        <a:p>
          <a:endParaRPr lang="en-IN"/>
        </a:p>
      </dgm:t>
    </dgm:pt>
    <dgm:pt modelId="{6AA31040-2222-4DCC-8E1D-5F24EDB31A2B}" type="sibTrans" cxnId="{323ABBCE-DC2C-4F3A-BE30-E1C299ABCA03}">
      <dgm:prSet/>
      <dgm:spPr/>
      <dgm:t>
        <a:bodyPr/>
        <a:lstStyle/>
        <a:p>
          <a:endParaRPr lang="en-IN"/>
        </a:p>
      </dgm:t>
    </dgm:pt>
    <dgm:pt modelId="{70681BE4-0E76-43BB-B74B-E40159978C5C}">
      <dgm:prSet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gradFill flip="none" rotWithShape="1">
          <a:gsLst>
            <a:gs pos="0">
              <a:schemeClr val="accent1">
                <a:lumMod val="67000"/>
              </a:schemeClr>
            </a:gs>
            <a:gs pos="48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60000"/>
                <a:lumOff val="40000"/>
              </a:schemeClr>
            </a:gs>
          </a:gsLst>
          <a:lin ang="16200000" scaled="1"/>
          <a:tileRect/>
        </a:gradFill>
        <a:ln>
          <a:noFill/>
        </a:ln>
      </dgm:spPr>
      <dgm:t>
        <a:bodyPr/>
        <a:lstStyle/>
        <a:p>
          <a:pPr>
            <a:buNone/>
          </a:pPr>
          <a:r>
            <a:rPr lang="en-IN" sz="1900" kern="1200" dirty="0"/>
            <a:t>5. </a:t>
          </a:r>
          <a:r>
            <a:rPr lang="en-IN" sz="1900" kern="1200" dirty="0">
              <a:solidFill>
                <a:prstClr val="white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Vote Analysis</a:t>
          </a:r>
        </a:p>
      </dgm:t>
    </dgm:pt>
    <dgm:pt modelId="{56487A02-815A-4ABA-BDA7-BA850DAFB3F7}" type="parTrans" cxnId="{3DDFE14C-EDA8-41D1-87DA-7EBA685D0C9E}">
      <dgm:prSet/>
      <dgm:spPr/>
      <dgm:t>
        <a:bodyPr/>
        <a:lstStyle/>
        <a:p>
          <a:endParaRPr lang="en-IN"/>
        </a:p>
      </dgm:t>
    </dgm:pt>
    <dgm:pt modelId="{F970A7DB-A743-4598-9CF1-F34616D3250D}" type="sibTrans" cxnId="{3DDFE14C-EDA8-41D1-87DA-7EBA685D0C9E}">
      <dgm:prSet/>
      <dgm:spPr/>
      <dgm:t>
        <a:bodyPr/>
        <a:lstStyle/>
        <a:p>
          <a:endParaRPr lang="en-IN"/>
        </a:p>
      </dgm:t>
    </dgm:pt>
    <dgm:pt modelId="{90F6F243-2830-4D87-B81D-CC7FC1074040}">
      <dgm:prSet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gradFill flip="none" rotWithShape="1">
          <a:gsLst>
            <a:gs pos="0">
              <a:schemeClr val="accent1">
                <a:lumMod val="67000"/>
              </a:schemeClr>
            </a:gs>
            <a:gs pos="48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60000"/>
                <a:lumOff val="40000"/>
              </a:schemeClr>
            </a:gs>
          </a:gsLst>
          <a:lin ang="16200000" scaled="1"/>
          <a:tileRect/>
        </a:gradFill>
        <a:ln>
          <a:noFill/>
        </a:ln>
      </dgm:spPr>
      <dgm:t>
        <a:bodyPr/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kern="1200" dirty="0">
              <a:solidFill>
                <a:prstClr val="white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6. Party-wise &amp; Alliance Performance</a:t>
          </a:r>
        </a:p>
      </dgm:t>
    </dgm:pt>
    <dgm:pt modelId="{4B2DBD6E-67D3-4BD0-9203-3129D60B77AE}" type="parTrans" cxnId="{64C3F808-743F-40FD-8A28-0418B38FC30D}">
      <dgm:prSet/>
      <dgm:spPr/>
      <dgm:t>
        <a:bodyPr/>
        <a:lstStyle/>
        <a:p>
          <a:endParaRPr lang="en-IN"/>
        </a:p>
      </dgm:t>
    </dgm:pt>
    <dgm:pt modelId="{AB951081-7B08-4E37-8BF3-AC2AAC56662F}" type="sibTrans" cxnId="{64C3F808-743F-40FD-8A28-0418B38FC30D}">
      <dgm:prSet/>
      <dgm:spPr/>
      <dgm:t>
        <a:bodyPr/>
        <a:lstStyle/>
        <a:p>
          <a:endParaRPr lang="en-IN"/>
        </a:p>
      </dgm:t>
    </dgm:pt>
    <dgm:pt modelId="{3244366C-8399-436D-A1CB-F7E9441C81F1}">
      <dgm:prSet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gradFill flip="none" rotWithShape="1">
          <a:gsLst>
            <a:gs pos="0">
              <a:schemeClr val="accent1">
                <a:lumMod val="67000"/>
              </a:schemeClr>
            </a:gs>
            <a:gs pos="48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60000"/>
                <a:lumOff val="40000"/>
              </a:schemeClr>
            </a:gs>
          </a:gsLst>
          <a:lin ang="16200000" scaled="1"/>
          <a:tileRect/>
        </a:gradFill>
        <a:ln>
          <a:noFill/>
        </a:ln>
      </dgm:spPr>
      <dgm:t>
        <a:bodyPr/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kern="1200" dirty="0">
              <a:solidFill>
                <a:prstClr val="white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7. Constituency Analysis</a:t>
          </a:r>
        </a:p>
      </dgm:t>
    </dgm:pt>
    <dgm:pt modelId="{A78625E1-4F6E-45CA-85E9-4297BC1FB8AF}" type="parTrans" cxnId="{D788A5F0-B55F-439B-9064-F9E6AA9A4577}">
      <dgm:prSet/>
      <dgm:spPr/>
      <dgm:t>
        <a:bodyPr/>
        <a:lstStyle/>
        <a:p>
          <a:endParaRPr lang="en-IN"/>
        </a:p>
      </dgm:t>
    </dgm:pt>
    <dgm:pt modelId="{4C07AD38-18C2-4506-A97D-06160A5B4DDD}" type="sibTrans" cxnId="{D788A5F0-B55F-439B-9064-F9E6AA9A4577}">
      <dgm:prSet/>
      <dgm:spPr/>
      <dgm:t>
        <a:bodyPr/>
        <a:lstStyle/>
        <a:p>
          <a:endParaRPr lang="en-IN"/>
        </a:p>
      </dgm:t>
    </dgm:pt>
    <dgm:pt modelId="{17DFE7FF-6115-4143-AC36-D12AA3F85158}">
      <dgm:prSet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gradFill flip="none" rotWithShape="1">
          <a:gsLst>
            <a:gs pos="0">
              <a:schemeClr val="accent6">
                <a:lumMod val="67000"/>
              </a:schemeClr>
            </a:gs>
            <a:gs pos="48000">
              <a:schemeClr val="accent6">
                <a:lumMod val="97000"/>
                <a:lumOff val="3000"/>
              </a:schemeClr>
            </a:gs>
            <a:gs pos="100000">
              <a:schemeClr val="accent6">
                <a:lumMod val="60000"/>
                <a:lumOff val="40000"/>
              </a:schemeClr>
            </a:gs>
          </a:gsLst>
          <a:lin ang="16200000" scaled="1"/>
          <a:tileRect/>
        </a:gradFill>
        <a:ln>
          <a:noFill/>
        </a:ln>
      </dgm:spPr>
      <dgm:t>
        <a:bodyPr/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kern="1200" dirty="0">
              <a:solidFill>
                <a:prstClr val="white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8. Winning Candidates &amp; Runner-ups</a:t>
          </a:r>
        </a:p>
      </dgm:t>
    </dgm:pt>
    <dgm:pt modelId="{16C21876-351C-4494-8645-C82239E15F06}" type="parTrans" cxnId="{07385478-8A5E-45A2-BAAD-25D298FBB01A}">
      <dgm:prSet/>
      <dgm:spPr/>
      <dgm:t>
        <a:bodyPr/>
        <a:lstStyle/>
        <a:p>
          <a:endParaRPr lang="en-IN"/>
        </a:p>
      </dgm:t>
    </dgm:pt>
    <dgm:pt modelId="{FB798A04-E503-4D66-B6EE-872F320C5231}" type="sibTrans" cxnId="{07385478-8A5E-45A2-BAAD-25D298FBB01A}">
      <dgm:prSet/>
      <dgm:spPr/>
      <dgm:t>
        <a:bodyPr/>
        <a:lstStyle/>
        <a:p>
          <a:endParaRPr lang="en-IN"/>
        </a:p>
      </dgm:t>
    </dgm:pt>
    <dgm:pt modelId="{F9CBD3F8-6A76-454F-901F-7C2C985BC9D1}">
      <dgm:prSet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gradFill flip="none" rotWithShape="1">
          <a:gsLst>
            <a:gs pos="0">
              <a:schemeClr val="accent6">
                <a:lumMod val="67000"/>
              </a:schemeClr>
            </a:gs>
            <a:gs pos="48000">
              <a:schemeClr val="accent6">
                <a:lumMod val="97000"/>
                <a:lumOff val="3000"/>
              </a:schemeClr>
            </a:gs>
            <a:gs pos="100000">
              <a:schemeClr val="accent6">
                <a:lumMod val="60000"/>
                <a:lumOff val="40000"/>
              </a:schemeClr>
            </a:gs>
          </a:gsLst>
          <a:lin ang="16200000" scaled="1"/>
          <a:tileRect/>
        </a:gradFill>
        <a:ln>
          <a:noFill/>
        </a:ln>
      </dgm:spPr>
      <dgm:t>
        <a:bodyPr spcFirstLastPara="0" vert="horz" wrap="square" lIns="72390" tIns="72390" rIns="72390" bIns="72390" numCol="1" spcCol="1270" anchor="ctr" anchorCtr="0"/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kern="1200" dirty="0">
              <a:solidFill>
                <a:prstClr val="white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9. Conclusion &amp; Recommendations</a:t>
          </a:r>
        </a:p>
      </dgm:t>
    </dgm:pt>
    <dgm:pt modelId="{6FC0A9E4-EFCC-4323-92D9-772BAC1EE634}" type="parTrans" cxnId="{5985E522-0E1A-4631-BAD7-37118E76BC41}">
      <dgm:prSet/>
      <dgm:spPr/>
      <dgm:t>
        <a:bodyPr/>
        <a:lstStyle/>
        <a:p>
          <a:endParaRPr lang="en-IN"/>
        </a:p>
      </dgm:t>
    </dgm:pt>
    <dgm:pt modelId="{1B1D677E-3F69-4E31-B071-4025C12826FB}" type="sibTrans" cxnId="{5985E522-0E1A-4631-BAD7-37118E76BC41}">
      <dgm:prSet/>
      <dgm:spPr/>
      <dgm:t>
        <a:bodyPr/>
        <a:lstStyle/>
        <a:p>
          <a:endParaRPr lang="en-IN"/>
        </a:p>
      </dgm:t>
    </dgm:pt>
    <dgm:pt modelId="{347DDD03-08F5-4394-81CD-D2726D4EE592}">
      <dgm:prSet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gradFill flip="none" rotWithShape="1">
          <a:gsLst>
            <a:gs pos="0">
              <a:schemeClr val="accent6">
                <a:lumMod val="67000"/>
              </a:schemeClr>
            </a:gs>
            <a:gs pos="48000">
              <a:schemeClr val="accent6">
                <a:lumMod val="97000"/>
                <a:lumOff val="3000"/>
              </a:schemeClr>
            </a:gs>
            <a:gs pos="100000">
              <a:schemeClr val="accent6">
                <a:lumMod val="60000"/>
                <a:lumOff val="40000"/>
              </a:schemeClr>
            </a:gs>
          </a:gsLst>
          <a:lin ang="16200000" scaled="1"/>
          <a:tileRect/>
        </a:gradFill>
        <a:ln>
          <a:noFill/>
        </a:ln>
      </dgm:spPr>
      <dgm:t>
        <a:bodyPr/>
        <a:lstStyle/>
        <a:p>
          <a:pPr>
            <a:buNone/>
          </a:pPr>
          <a:r>
            <a:rPr lang="en-IN" dirty="0">
              <a:latin typeface="Times New Roman" panose="02020603050405020304" pitchFamily="18" charset="0"/>
              <a:cs typeface="Times New Roman" panose="02020603050405020304" pitchFamily="18" charset="0"/>
            </a:rPr>
            <a:t>10. Q&amp;A</a:t>
          </a:r>
        </a:p>
      </dgm:t>
    </dgm:pt>
    <dgm:pt modelId="{5B41BF9E-B522-418B-914C-A6F26F1D16E4}" type="parTrans" cxnId="{A051A9AD-7F32-4D61-9749-C71F6897B5A2}">
      <dgm:prSet/>
      <dgm:spPr/>
      <dgm:t>
        <a:bodyPr/>
        <a:lstStyle/>
        <a:p>
          <a:endParaRPr lang="en-IN"/>
        </a:p>
      </dgm:t>
    </dgm:pt>
    <dgm:pt modelId="{7031AA3A-3BD3-464F-8E30-B58B2AC6B716}" type="sibTrans" cxnId="{A051A9AD-7F32-4D61-9749-C71F6897B5A2}">
      <dgm:prSet/>
      <dgm:spPr/>
      <dgm:t>
        <a:bodyPr/>
        <a:lstStyle/>
        <a:p>
          <a:endParaRPr lang="en-IN"/>
        </a:p>
      </dgm:t>
    </dgm:pt>
    <dgm:pt modelId="{8F145CE4-4860-4986-A690-488372DACA88}" type="pres">
      <dgm:prSet presAssocID="{059D85B9-BD03-4A70-B52E-EB766082488E}" presName="linear" presStyleCnt="0">
        <dgm:presLayoutVars>
          <dgm:animLvl val="lvl"/>
          <dgm:resizeHandles val="exact"/>
        </dgm:presLayoutVars>
      </dgm:prSet>
      <dgm:spPr/>
    </dgm:pt>
    <dgm:pt modelId="{7D4296D1-195D-4A88-9D4C-4BD677F69CDF}" type="pres">
      <dgm:prSet presAssocID="{75700574-AEFE-46CE-97F7-3D899402837B}" presName="parentText" presStyleLbl="node1" presStyleIdx="0" presStyleCnt="10" custLinFactNeighborX="19615">
        <dgm:presLayoutVars>
          <dgm:chMax val="0"/>
          <dgm:bulletEnabled val="1"/>
        </dgm:presLayoutVars>
      </dgm:prSet>
      <dgm:spPr/>
    </dgm:pt>
    <dgm:pt modelId="{CEA82E74-F25D-49EB-903A-69197DBAB1F2}" type="pres">
      <dgm:prSet presAssocID="{8A88380B-80E9-43FE-98F3-5B2DBD477ABF}" presName="spacer" presStyleCnt="0"/>
      <dgm:spPr/>
    </dgm:pt>
    <dgm:pt modelId="{4F328B54-3DB2-4A1C-A03E-E191B874520C}" type="pres">
      <dgm:prSet presAssocID="{857C4F9F-4343-4B9F-9113-38B697E9E3A2}" presName="parentText" presStyleLbl="node1" presStyleIdx="1" presStyleCnt="10">
        <dgm:presLayoutVars>
          <dgm:chMax val="0"/>
          <dgm:bulletEnabled val="1"/>
        </dgm:presLayoutVars>
      </dgm:prSet>
      <dgm:spPr/>
    </dgm:pt>
    <dgm:pt modelId="{B420D0D7-766E-4861-AC11-CEFAF71B1993}" type="pres">
      <dgm:prSet presAssocID="{6068FCBD-4E5D-445D-B983-CFF70DF05B38}" presName="spacer" presStyleCnt="0"/>
      <dgm:spPr/>
    </dgm:pt>
    <dgm:pt modelId="{9DE81E42-CC6A-41A7-B3CA-E69A8F9A11B6}" type="pres">
      <dgm:prSet presAssocID="{DB1D62B0-F0A6-4D9F-948F-AE9A5A3A680D}" presName="parentText" presStyleLbl="node1" presStyleIdx="2" presStyleCnt="10">
        <dgm:presLayoutVars>
          <dgm:chMax val="0"/>
          <dgm:bulletEnabled val="1"/>
        </dgm:presLayoutVars>
      </dgm:prSet>
      <dgm:spPr/>
    </dgm:pt>
    <dgm:pt modelId="{3536AB7C-C2B0-46FC-8102-3FB26D4B5AB7}" type="pres">
      <dgm:prSet presAssocID="{A28D1A36-2D73-4058-B8A3-41897EA91C5F}" presName="spacer" presStyleCnt="0"/>
      <dgm:spPr/>
    </dgm:pt>
    <dgm:pt modelId="{E986123F-534D-4198-B2E9-94DEE49B547D}" type="pres">
      <dgm:prSet presAssocID="{32BB127A-0B16-4047-B67F-CA736F0DB3C6}" presName="parentText" presStyleLbl="node1" presStyleIdx="3" presStyleCnt="10">
        <dgm:presLayoutVars>
          <dgm:chMax val="0"/>
          <dgm:bulletEnabled val="1"/>
        </dgm:presLayoutVars>
      </dgm:prSet>
      <dgm:spPr/>
    </dgm:pt>
    <dgm:pt modelId="{E939C657-A233-42D5-98BD-A58E12BC1C67}" type="pres">
      <dgm:prSet presAssocID="{6AA31040-2222-4DCC-8E1D-5F24EDB31A2B}" presName="spacer" presStyleCnt="0"/>
      <dgm:spPr/>
    </dgm:pt>
    <dgm:pt modelId="{8B2DE1A1-7D9A-4282-B5A7-0D2C0BE4906B}" type="pres">
      <dgm:prSet presAssocID="{70681BE4-0E76-43BB-B74B-E40159978C5C}" presName="parentText" presStyleLbl="node1" presStyleIdx="4" presStyleCnt="10">
        <dgm:presLayoutVars>
          <dgm:chMax val="0"/>
          <dgm:bulletEnabled val="1"/>
        </dgm:presLayoutVars>
      </dgm:prSet>
      <dgm:spPr/>
    </dgm:pt>
    <dgm:pt modelId="{97E87418-4FB6-4DE5-9035-0DEC05DB7130}" type="pres">
      <dgm:prSet presAssocID="{F970A7DB-A743-4598-9CF1-F34616D3250D}" presName="spacer" presStyleCnt="0"/>
      <dgm:spPr/>
    </dgm:pt>
    <dgm:pt modelId="{59633B34-376C-4129-8610-D7464D60131A}" type="pres">
      <dgm:prSet presAssocID="{90F6F243-2830-4D87-B81D-CC7FC1074040}" presName="parentText" presStyleLbl="node1" presStyleIdx="5" presStyleCnt="10">
        <dgm:presLayoutVars>
          <dgm:chMax val="0"/>
          <dgm:bulletEnabled val="1"/>
        </dgm:presLayoutVars>
      </dgm:prSet>
      <dgm:spPr/>
    </dgm:pt>
    <dgm:pt modelId="{A155D58D-BBA1-4B62-980D-6740B3A91808}" type="pres">
      <dgm:prSet presAssocID="{AB951081-7B08-4E37-8BF3-AC2AAC56662F}" presName="spacer" presStyleCnt="0"/>
      <dgm:spPr/>
    </dgm:pt>
    <dgm:pt modelId="{9E543570-F9BA-4C53-A37A-95BCE3837C12}" type="pres">
      <dgm:prSet presAssocID="{3244366C-8399-436D-A1CB-F7E9441C81F1}" presName="parentText" presStyleLbl="node1" presStyleIdx="6" presStyleCnt="10">
        <dgm:presLayoutVars>
          <dgm:chMax val="0"/>
          <dgm:bulletEnabled val="1"/>
        </dgm:presLayoutVars>
      </dgm:prSet>
      <dgm:spPr/>
    </dgm:pt>
    <dgm:pt modelId="{DEFA23CD-82F9-4453-99B1-232F876E4BE6}" type="pres">
      <dgm:prSet presAssocID="{4C07AD38-18C2-4506-A97D-06160A5B4DDD}" presName="spacer" presStyleCnt="0"/>
      <dgm:spPr/>
    </dgm:pt>
    <dgm:pt modelId="{341F234C-EB15-438A-8CB9-8AC7DEC4E130}" type="pres">
      <dgm:prSet presAssocID="{17DFE7FF-6115-4143-AC36-D12AA3F85158}" presName="parentText" presStyleLbl="node1" presStyleIdx="7" presStyleCnt="10">
        <dgm:presLayoutVars>
          <dgm:chMax val="0"/>
          <dgm:bulletEnabled val="1"/>
        </dgm:presLayoutVars>
      </dgm:prSet>
      <dgm:spPr/>
    </dgm:pt>
    <dgm:pt modelId="{5CE757FC-288A-4EB1-821A-2EF3AF0BF451}" type="pres">
      <dgm:prSet presAssocID="{FB798A04-E503-4D66-B6EE-872F320C5231}" presName="spacer" presStyleCnt="0"/>
      <dgm:spPr/>
    </dgm:pt>
    <dgm:pt modelId="{83C5401B-23A0-4CE3-9DEE-717140EEA44C}" type="pres">
      <dgm:prSet presAssocID="{F9CBD3F8-6A76-454F-901F-7C2C985BC9D1}" presName="parentText" presStyleLbl="node1" presStyleIdx="8" presStyleCnt="10">
        <dgm:presLayoutVars>
          <dgm:chMax val="0"/>
          <dgm:bulletEnabled val="1"/>
        </dgm:presLayoutVars>
      </dgm:prSet>
      <dgm:spPr>
        <a:xfrm>
          <a:off x="0" y="4726689"/>
          <a:ext cx="4132826" cy="455715"/>
        </a:xfrm>
        <a:prstGeom prst="roundRect">
          <a:avLst/>
        </a:prstGeom>
      </dgm:spPr>
    </dgm:pt>
    <dgm:pt modelId="{6A2ACBCA-D220-47A7-AFE0-6CABF16D58BA}" type="pres">
      <dgm:prSet presAssocID="{1B1D677E-3F69-4E31-B071-4025C12826FB}" presName="spacer" presStyleCnt="0"/>
      <dgm:spPr/>
    </dgm:pt>
    <dgm:pt modelId="{AC3BB4DD-ED6D-49A7-884A-DFFEA33345ED}" type="pres">
      <dgm:prSet presAssocID="{347DDD03-08F5-4394-81CD-D2726D4EE592}" presName="parentText" presStyleLbl="node1" presStyleIdx="9" presStyleCnt="10" custLinFactNeighborX="433" custLinFactNeighborY="-13573">
        <dgm:presLayoutVars>
          <dgm:chMax val="0"/>
          <dgm:bulletEnabled val="1"/>
        </dgm:presLayoutVars>
      </dgm:prSet>
      <dgm:spPr/>
    </dgm:pt>
  </dgm:ptLst>
  <dgm:cxnLst>
    <dgm:cxn modelId="{64C3F808-743F-40FD-8A28-0418B38FC30D}" srcId="{059D85B9-BD03-4A70-B52E-EB766082488E}" destId="{90F6F243-2830-4D87-B81D-CC7FC1074040}" srcOrd="5" destOrd="0" parTransId="{4B2DBD6E-67D3-4BD0-9203-3129D60B77AE}" sibTransId="{AB951081-7B08-4E37-8BF3-AC2AAC56662F}"/>
    <dgm:cxn modelId="{CF02050F-E3A1-4FB2-8429-C2FF0267BA94}" type="presOf" srcId="{3244366C-8399-436D-A1CB-F7E9441C81F1}" destId="{9E543570-F9BA-4C53-A37A-95BCE3837C12}" srcOrd="0" destOrd="0" presId="urn:microsoft.com/office/officeart/2005/8/layout/vList2"/>
    <dgm:cxn modelId="{14614013-46C1-4C70-B39F-90773028A7D0}" type="presOf" srcId="{90F6F243-2830-4D87-B81D-CC7FC1074040}" destId="{59633B34-376C-4129-8610-D7464D60131A}" srcOrd="0" destOrd="0" presId="urn:microsoft.com/office/officeart/2005/8/layout/vList2"/>
    <dgm:cxn modelId="{5985E522-0E1A-4631-BAD7-37118E76BC41}" srcId="{059D85B9-BD03-4A70-B52E-EB766082488E}" destId="{F9CBD3F8-6A76-454F-901F-7C2C985BC9D1}" srcOrd="8" destOrd="0" parTransId="{6FC0A9E4-EFCC-4323-92D9-772BAC1EE634}" sibTransId="{1B1D677E-3F69-4E31-B071-4025C12826FB}"/>
    <dgm:cxn modelId="{1CE74636-FB39-4558-895E-2625A7C2A4DA}" srcId="{059D85B9-BD03-4A70-B52E-EB766082488E}" destId="{75700574-AEFE-46CE-97F7-3D899402837B}" srcOrd="0" destOrd="0" parTransId="{5220658E-D6B4-4776-8EC6-A14B3E411931}" sibTransId="{8A88380B-80E9-43FE-98F3-5B2DBD477ABF}"/>
    <dgm:cxn modelId="{79B78E44-B4D5-4DC2-8FF8-3C1434F1238B}" type="presOf" srcId="{DB1D62B0-F0A6-4D9F-948F-AE9A5A3A680D}" destId="{9DE81E42-CC6A-41A7-B3CA-E69A8F9A11B6}" srcOrd="0" destOrd="0" presId="urn:microsoft.com/office/officeart/2005/8/layout/vList2"/>
    <dgm:cxn modelId="{3DDFE14C-EDA8-41D1-87DA-7EBA685D0C9E}" srcId="{059D85B9-BD03-4A70-B52E-EB766082488E}" destId="{70681BE4-0E76-43BB-B74B-E40159978C5C}" srcOrd="4" destOrd="0" parTransId="{56487A02-815A-4ABA-BDA7-BA850DAFB3F7}" sibTransId="{F970A7DB-A743-4598-9CF1-F34616D3250D}"/>
    <dgm:cxn modelId="{4F5B8652-21D7-42A2-B91E-223DB2A07B4C}" type="presOf" srcId="{347DDD03-08F5-4394-81CD-D2726D4EE592}" destId="{AC3BB4DD-ED6D-49A7-884A-DFFEA33345ED}" srcOrd="0" destOrd="0" presId="urn:microsoft.com/office/officeart/2005/8/layout/vList2"/>
    <dgm:cxn modelId="{DB62B977-027E-4CCA-A1CA-134FFD84EF8B}" type="presOf" srcId="{17DFE7FF-6115-4143-AC36-D12AA3F85158}" destId="{341F234C-EB15-438A-8CB9-8AC7DEC4E130}" srcOrd="0" destOrd="0" presId="urn:microsoft.com/office/officeart/2005/8/layout/vList2"/>
    <dgm:cxn modelId="{07385478-8A5E-45A2-BAAD-25D298FBB01A}" srcId="{059D85B9-BD03-4A70-B52E-EB766082488E}" destId="{17DFE7FF-6115-4143-AC36-D12AA3F85158}" srcOrd="7" destOrd="0" parTransId="{16C21876-351C-4494-8645-C82239E15F06}" sibTransId="{FB798A04-E503-4D66-B6EE-872F320C5231}"/>
    <dgm:cxn modelId="{C99D7279-E914-428E-887F-5E395DC209E5}" type="presOf" srcId="{75700574-AEFE-46CE-97F7-3D899402837B}" destId="{7D4296D1-195D-4A88-9D4C-4BD677F69CDF}" srcOrd="0" destOrd="0" presId="urn:microsoft.com/office/officeart/2005/8/layout/vList2"/>
    <dgm:cxn modelId="{C977257A-8DE9-4BED-9448-8875C502B8F9}" srcId="{059D85B9-BD03-4A70-B52E-EB766082488E}" destId="{857C4F9F-4343-4B9F-9113-38B697E9E3A2}" srcOrd="1" destOrd="0" parTransId="{C4EC4D21-6605-4994-85BF-EF55DAD3E054}" sibTransId="{6068FCBD-4E5D-445D-B983-CFF70DF05B38}"/>
    <dgm:cxn modelId="{095A938D-BBA4-46C7-8C08-553F994AAC3B}" type="presOf" srcId="{059D85B9-BD03-4A70-B52E-EB766082488E}" destId="{8F145CE4-4860-4986-A690-488372DACA88}" srcOrd="0" destOrd="0" presId="urn:microsoft.com/office/officeart/2005/8/layout/vList2"/>
    <dgm:cxn modelId="{FDDE3CA8-AD46-4CF8-919C-D6A911FB378D}" srcId="{059D85B9-BD03-4A70-B52E-EB766082488E}" destId="{DB1D62B0-F0A6-4D9F-948F-AE9A5A3A680D}" srcOrd="2" destOrd="0" parTransId="{53EB4CD9-F4C7-45EE-ABFC-C94E2DB75274}" sibTransId="{A28D1A36-2D73-4058-B8A3-41897EA91C5F}"/>
    <dgm:cxn modelId="{A051A9AD-7F32-4D61-9749-C71F6897B5A2}" srcId="{059D85B9-BD03-4A70-B52E-EB766082488E}" destId="{347DDD03-08F5-4394-81CD-D2726D4EE592}" srcOrd="9" destOrd="0" parTransId="{5B41BF9E-B522-418B-914C-A6F26F1D16E4}" sibTransId="{7031AA3A-3BD3-464F-8E30-B58B2AC6B716}"/>
    <dgm:cxn modelId="{9DF484C7-4590-4308-A583-D6145758BF5A}" type="presOf" srcId="{70681BE4-0E76-43BB-B74B-E40159978C5C}" destId="{8B2DE1A1-7D9A-4282-B5A7-0D2C0BE4906B}" srcOrd="0" destOrd="0" presId="urn:microsoft.com/office/officeart/2005/8/layout/vList2"/>
    <dgm:cxn modelId="{323ABBCE-DC2C-4F3A-BE30-E1C299ABCA03}" srcId="{059D85B9-BD03-4A70-B52E-EB766082488E}" destId="{32BB127A-0B16-4047-B67F-CA736F0DB3C6}" srcOrd="3" destOrd="0" parTransId="{A426063C-EA3B-4BBA-8067-3EBA2DC7E4E7}" sibTransId="{6AA31040-2222-4DCC-8E1D-5F24EDB31A2B}"/>
    <dgm:cxn modelId="{89AF99DB-7BD3-43D8-9AD6-7D3A3CF236CD}" type="presOf" srcId="{857C4F9F-4343-4B9F-9113-38B697E9E3A2}" destId="{4F328B54-3DB2-4A1C-A03E-E191B874520C}" srcOrd="0" destOrd="0" presId="urn:microsoft.com/office/officeart/2005/8/layout/vList2"/>
    <dgm:cxn modelId="{D788A5F0-B55F-439B-9064-F9E6AA9A4577}" srcId="{059D85B9-BD03-4A70-B52E-EB766082488E}" destId="{3244366C-8399-436D-A1CB-F7E9441C81F1}" srcOrd="6" destOrd="0" parTransId="{A78625E1-4F6E-45CA-85E9-4297BC1FB8AF}" sibTransId="{4C07AD38-18C2-4506-A97D-06160A5B4DDD}"/>
    <dgm:cxn modelId="{5071B5FA-73DD-4EE9-BADC-CABE9DD7B437}" type="presOf" srcId="{32BB127A-0B16-4047-B67F-CA736F0DB3C6}" destId="{E986123F-534D-4198-B2E9-94DEE49B547D}" srcOrd="0" destOrd="0" presId="urn:microsoft.com/office/officeart/2005/8/layout/vList2"/>
    <dgm:cxn modelId="{2AF0F5FF-3F05-4A3B-A4A1-7D6FC9DE0936}" type="presOf" srcId="{F9CBD3F8-6A76-454F-901F-7C2C985BC9D1}" destId="{83C5401B-23A0-4CE3-9DEE-717140EEA44C}" srcOrd="0" destOrd="0" presId="urn:microsoft.com/office/officeart/2005/8/layout/vList2"/>
    <dgm:cxn modelId="{CE7F9C3E-260D-48AB-A3C6-F3B1E3980217}" type="presParOf" srcId="{8F145CE4-4860-4986-A690-488372DACA88}" destId="{7D4296D1-195D-4A88-9D4C-4BD677F69CDF}" srcOrd="0" destOrd="0" presId="urn:microsoft.com/office/officeart/2005/8/layout/vList2"/>
    <dgm:cxn modelId="{03715027-89F7-425F-904E-8BEDA4C06945}" type="presParOf" srcId="{8F145CE4-4860-4986-A690-488372DACA88}" destId="{CEA82E74-F25D-49EB-903A-69197DBAB1F2}" srcOrd="1" destOrd="0" presId="urn:microsoft.com/office/officeart/2005/8/layout/vList2"/>
    <dgm:cxn modelId="{01DC0756-E6CA-4237-AE20-EFC8538C5162}" type="presParOf" srcId="{8F145CE4-4860-4986-A690-488372DACA88}" destId="{4F328B54-3DB2-4A1C-A03E-E191B874520C}" srcOrd="2" destOrd="0" presId="urn:microsoft.com/office/officeart/2005/8/layout/vList2"/>
    <dgm:cxn modelId="{36FB9DEA-F8B2-43C2-AC8F-7CF0E91F9F82}" type="presParOf" srcId="{8F145CE4-4860-4986-A690-488372DACA88}" destId="{B420D0D7-766E-4861-AC11-CEFAF71B1993}" srcOrd="3" destOrd="0" presId="urn:microsoft.com/office/officeart/2005/8/layout/vList2"/>
    <dgm:cxn modelId="{79E6B2C3-3DBA-4D72-9611-46EFB0DCC6D1}" type="presParOf" srcId="{8F145CE4-4860-4986-A690-488372DACA88}" destId="{9DE81E42-CC6A-41A7-B3CA-E69A8F9A11B6}" srcOrd="4" destOrd="0" presId="urn:microsoft.com/office/officeart/2005/8/layout/vList2"/>
    <dgm:cxn modelId="{A6D9C884-7028-42A0-8DA5-F92234FDF9F0}" type="presParOf" srcId="{8F145CE4-4860-4986-A690-488372DACA88}" destId="{3536AB7C-C2B0-46FC-8102-3FB26D4B5AB7}" srcOrd="5" destOrd="0" presId="urn:microsoft.com/office/officeart/2005/8/layout/vList2"/>
    <dgm:cxn modelId="{1CD8D591-0475-4C9B-A85C-C866F582CFB9}" type="presParOf" srcId="{8F145CE4-4860-4986-A690-488372DACA88}" destId="{E986123F-534D-4198-B2E9-94DEE49B547D}" srcOrd="6" destOrd="0" presId="urn:microsoft.com/office/officeart/2005/8/layout/vList2"/>
    <dgm:cxn modelId="{9F27C2EF-1A49-412C-B9F0-95D57930C726}" type="presParOf" srcId="{8F145CE4-4860-4986-A690-488372DACA88}" destId="{E939C657-A233-42D5-98BD-A58E12BC1C67}" srcOrd="7" destOrd="0" presId="urn:microsoft.com/office/officeart/2005/8/layout/vList2"/>
    <dgm:cxn modelId="{7FE8E74A-762F-480F-BBFA-D30C79BFDD9E}" type="presParOf" srcId="{8F145CE4-4860-4986-A690-488372DACA88}" destId="{8B2DE1A1-7D9A-4282-B5A7-0D2C0BE4906B}" srcOrd="8" destOrd="0" presId="urn:microsoft.com/office/officeart/2005/8/layout/vList2"/>
    <dgm:cxn modelId="{CBEC00C9-D8E8-4E85-AFDA-A042F2E46CC9}" type="presParOf" srcId="{8F145CE4-4860-4986-A690-488372DACA88}" destId="{97E87418-4FB6-4DE5-9035-0DEC05DB7130}" srcOrd="9" destOrd="0" presId="urn:microsoft.com/office/officeart/2005/8/layout/vList2"/>
    <dgm:cxn modelId="{F7A5B200-07A3-4BFB-9FEE-C9F4275A0E76}" type="presParOf" srcId="{8F145CE4-4860-4986-A690-488372DACA88}" destId="{59633B34-376C-4129-8610-D7464D60131A}" srcOrd="10" destOrd="0" presId="urn:microsoft.com/office/officeart/2005/8/layout/vList2"/>
    <dgm:cxn modelId="{2B36063D-C0D6-4008-809F-3A588A1BC99F}" type="presParOf" srcId="{8F145CE4-4860-4986-A690-488372DACA88}" destId="{A155D58D-BBA1-4B62-980D-6740B3A91808}" srcOrd="11" destOrd="0" presId="urn:microsoft.com/office/officeart/2005/8/layout/vList2"/>
    <dgm:cxn modelId="{24081A2A-BD10-48A5-93E2-83BA90556CA5}" type="presParOf" srcId="{8F145CE4-4860-4986-A690-488372DACA88}" destId="{9E543570-F9BA-4C53-A37A-95BCE3837C12}" srcOrd="12" destOrd="0" presId="urn:microsoft.com/office/officeart/2005/8/layout/vList2"/>
    <dgm:cxn modelId="{9D7915C1-3113-46C0-B82E-4B08F8D4AF9C}" type="presParOf" srcId="{8F145CE4-4860-4986-A690-488372DACA88}" destId="{DEFA23CD-82F9-4453-99B1-232F876E4BE6}" srcOrd="13" destOrd="0" presId="urn:microsoft.com/office/officeart/2005/8/layout/vList2"/>
    <dgm:cxn modelId="{8629AFCF-11AB-4F6D-BDD7-6F3161C7216E}" type="presParOf" srcId="{8F145CE4-4860-4986-A690-488372DACA88}" destId="{341F234C-EB15-438A-8CB9-8AC7DEC4E130}" srcOrd="14" destOrd="0" presId="urn:microsoft.com/office/officeart/2005/8/layout/vList2"/>
    <dgm:cxn modelId="{201FA28F-9BE7-4864-BFEC-ED8F945994D4}" type="presParOf" srcId="{8F145CE4-4860-4986-A690-488372DACA88}" destId="{5CE757FC-288A-4EB1-821A-2EF3AF0BF451}" srcOrd="15" destOrd="0" presId="urn:microsoft.com/office/officeart/2005/8/layout/vList2"/>
    <dgm:cxn modelId="{F4724BE3-FF88-40A2-9A2A-0373872F2171}" type="presParOf" srcId="{8F145CE4-4860-4986-A690-488372DACA88}" destId="{83C5401B-23A0-4CE3-9DEE-717140EEA44C}" srcOrd="16" destOrd="0" presId="urn:microsoft.com/office/officeart/2005/8/layout/vList2"/>
    <dgm:cxn modelId="{323B5D93-4BDD-44EE-8B63-958F3845585B}" type="presParOf" srcId="{8F145CE4-4860-4986-A690-488372DACA88}" destId="{6A2ACBCA-D220-47A7-AFE0-6CABF16D58BA}" srcOrd="17" destOrd="0" presId="urn:microsoft.com/office/officeart/2005/8/layout/vList2"/>
    <dgm:cxn modelId="{E6D17966-68A6-440F-9CAD-A663CD63CA9D}" type="presParOf" srcId="{8F145CE4-4860-4986-A690-488372DACA88}" destId="{AC3BB4DD-ED6D-49A7-884A-DFFEA33345ED}" srcOrd="1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D4296D1-195D-4A88-9D4C-4BD677F69CDF}">
      <dsp:nvSpPr>
        <dsp:cNvPr id="0" name=""/>
        <dsp:cNvSpPr/>
      </dsp:nvSpPr>
      <dsp:spPr>
        <a:xfrm>
          <a:off x="0" y="53686"/>
          <a:ext cx="6817031" cy="514800"/>
        </a:xfrm>
        <a:prstGeom prst="roundRect">
          <a:avLst/>
        </a:prstGeom>
        <a:gradFill flip="none" rotWithShape="1">
          <a:gsLst>
            <a:gs pos="0">
              <a:schemeClr val="accent2">
                <a:lumMod val="67000"/>
              </a:schemeClr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1. Introduction</a:t>
          </a:r>
        </a:p>
      </dsp:txBody>
      <dsp:txXfrm>
        <a:off x="25130" y="78816"/>
        <a:ext cx="6766771" cy="464540"/>
      </dsp:txXfrm>
    </dsp:sp>
    <dsp:sp modelId="{4F328B54-3DB2-4A1C-A03E-E191B874520C}">
      <dsp:nvSpPr>
        <dsp:cNvPr id="0" name=""/>
        <dsp:cNvSpPr/>
      </dsp:nvSpPr>
      <dsp:spPr>
        <a:xfrm>
          <a:off x="0" y="631846"/>
          <a:ext cx="6817031" cy="514800"/>
        </a:xfrm>
        <a:prstGeom prst="roundRect">
          <a:avLst/>
        </a:prstGeom>
        <a:gradFill flip="none" rotWithShape="1">
          <a:gsLst>
            <a:gs pos="0">
              <a:schemeClr val="accent2">
                <a:lumMod val="67000"/>
              </a:schemeClr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2. Objectives of the Project</a:t>
          </a:r>
        </a:p>
      </dsp:txBody>
      <dsp:txXfrm>
        <a:off x="25130" y="656976"/>
        <a:ext cx="6766771" cy="464540"/>
      </dsp:txXfrm>
    </dsp:sp>
    <dsp:sp modelId="{9DE81E42-CC6A-41A7-B3CA-E69A8F9A11B6}">
      <dsp:nvSpPr>
        <dsp:cNvPr id="0" name=""/>
        <dsp:cNvSpPr/>
      </dsp:nvSpPr>
      <dsp:spPr>
        <a:xfrm>
          <a:off x="0" y="1210007"/>
          <a:ext cx="6817031" cy="514800"/>
        </a:xfrm>
        <a:prstGeom prst="roundRect">
          <a:avLst/>
        </a:prstGeom>
        <a:gradFill flip="none" rotWithShape="1">
          <a:gsLst>
            <a:gs pos="0">
              <a:schemeClr val="accent2">
                <a:lumMod val="67000"/>
              </a:schemeClr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3. Methodology</a:t>
          </a:r>
        </a:p>
      </dsp:txBody>
      <dsp:txXfrm>
        <a:off x="25130" y="1235137"/>
        <a:ext cx="6766771" cy="464540"/>
      </dsp:txXfrm>
    </dsp:sp>
    <dsp:sp modelId="{E986123F-534D-4198-B2E9-94DEE49B547D}">
      <dsp:nvSpPr>
        <dsp:cNvPr id="0" name=""/>
        <dsp:cNvSpPr/>
      </dsp:nvSpPr>
      <dsp:spPr>
        <a:xfrm>
          <a:off x="0" y="1788167"/>
          <a:ext cx="6817031" cy="514800"/>
        </a:xfrm>
        <a:prstGeom prst="roundRect">
          <a:avLst/>
        </a:prstGeom>
        <a:gradFill flip="none" rotWithShape="1">
          <a:gsLst>
            <a:gs pos="0">
              <a:schemeClr val="accent2">
                <a:lumMod val="67000"/>
              </a:schemeClr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4. Key Statistics</a:t>
          </a:r>
        </a:p>
      </dsp:txBody>
      <dsp:txXfrm>
        <a:off x="25130" y="1813297"/>
        <a:ext cx="6766771" cy="464540"/>
      </dsp:txXfrm>
    </dsp:sp>
    <dsp:sp modelId="{8B2DE1A1-7D9A-4282-B5A7-0D2C0BE4906B}">
      <dsp:nvSpPr>
        <dsp:cNvPr id="0" name=""/>
        <dsp:cNvSpPr/>
      </dsp:nvSpPr>
      <dsp:spPr>
        <a:xfrm>
          <a:off x="0" y="2366327"/>
          <a:ext cx="6817031" cy="514800"/>
        </a:xfrm>
        <a:prstGeom prst="roundRect">
          <a:avLst/>
        </a:prstGeom>
        <a:gradFill flip="none" rotWithShape="1">
          <a:gsLst>
            <a:gs pos="0">
              <a:schemeClr val="accent1">
                <a:lumMod val="67000"/>
              </a:schemeClr>
            </a:gs>
            <a:gs pos="48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60000"/>
                <a:lumOff val="40000"/>
              </a:schemeClr>
            </a:gs>
          </a:gsLst>
          <a:lin ang="16200000" scaled="1"/>
          <a:tileRect/>
        </a:gra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kern="1200" dirty="0"/>
            <a:t>5. </a:t>
          </a:r>
          <a:r>
            <a:rPr lang="en-IN" sz="1900" kern="1200" dirty="0">
              <a:solidFill>
                <a:prstClr val="white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Vote Analysis</a:t>
          </a:r>
        </a:p>
      </dsp:txBody>
      <dsp:txXfrm>
        <a:off x="25130" y="2391457"/>
        <a:ext cx="6766771" cy="464540"/>
      </dsp:txXfrm>
    </dsp:sp>
    <dsp:sp modelId="{59633B34-376C-4129-8610-D7464D60131A}">
      <dsp:nvSpPr>
        <dsp:cNvPr id="0" name=""/>
        <dsp:cNvSpPr/>
      </dsp:nvSpPr>
      <dsp:spPr>
        <a:xfrm>
          <a:off x="0" y="2944487"/>
          <a:ext cx="6817031" cy="514800"/>
        </a:xfrm>
        <a:prstGeom prst="roundRect">
          <a:avLst/>
        </a:prstGeom>
        <a:gradFill flip="none" rotWithShape="1">
          <a:gsLst>
            <a:gs pos="0">
              <a:schemeClr val="accent1">
                <a:lumMod val="67000"/>
              </a:schemeClr>
            </a:gs>
            <a:gs pos="48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60000"/>
                <a:lumOff val="40000"/>
              </a:schemeClr>
            </a:gs>
          </a:gsLst>
          <a:lin ang="16200000" scaled="1"/>
          <a:tileRect/>
        </a:gra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kern="1200" dirty="0">
              <a:solidFill>
                <a:prstClr val="white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6. Party-wise &amp; Alliance Performance</a:t>
          </a:r>
        </a:p>
      </dsp:txBody>
      <dsp:txXfrm>
        <a:off x="25130" y="2969617"/>
        <a:ext cx="6766771" cy="464540"/>
      </dsp:txXfrm>
    </dsp:sp>
    <dsp:sp modelId="{9E543570-F9BA-4C53-A37A-95BCE3837C12}">
      <dsp:nvSpPr>
        <dsp:cNvPr id="0" name=""/>
        <dsp:cNvSpPr/>
      </dsp:nvSpPr>
      <dsp:spPr>
        <a:xfrm>
          <a:off x="0" y="3522647"/>
          <a:ext cx="6817031" cy="514800"/>
        </a:xfrm>
        <a:prstGeom prst="roundRect">
          <a:avLst/>
        </a:prstGeom>
        <a:gradFill flip="none" rotWithShape="1">
          <a:gsLst>
            <a:gs pos="0">
              <a:schemeClr val="accent1">
                <a:lumMod val="67000"/>
              </a:schemeClr>
            </a:gs>
            <a:gs pos="48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60000"/>
                <a:lumOff val="40000"/>
              </a:schemeClr>
            </a:gs>
          </a:gsLst>
          <a:lin ang="16200000" scaled="1"/>
          <a:tileRect/>
        </a:gra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kern="1200" dirty="0">
              <a:solidFill>
                <a:prstClr val="white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7. Constituency Analysis</a:t>
          </a:r>
        </a:p>
      </dsp:txBody>
      <dsp:txXfrm>
        <a:off x="25130" y="3547777"/>
        <a:ext cx="6766771" cy="464540"/>
      </dsp:txXfrm>
    </dsp:sp>
    <dsp:sp modelId="{341F234C-EB15-438A-8CB9-8AC7DEC4E130}">
      <dsp:nvSpPr>
        <dsp:cNvPr id="0" name=""/>
        <dsp:cNvSpPr/>
      </dsp:nvSpPr>
      <dsp:spPr>
        <a:xfrm>
          <a:off x="0" y="4100807"/>
          <a:ext cx="6817031" cy="514800"/>
        </a:xfrm>
        <a:prstGeom prst="roundRect">
          <a:avLst/>
        </a:prstGeom>
        <a:gradFill flip="none" rotWithShape="1">
          <a:gsLst>
            <a:gs pos="0">
              <a:schemeClr val="accent6">
                <a:lumMod val="67000"/>
              </a:schemeClr>
            </a:gs>
            <a:gs pos="48000">
              <a:schemeClr val="accent6">
                <a:lumMod val="97000"/>
                <a:lumOff val="3000"/>
              </a:schemeClr>
            </a:gs>
            <a:gs pos="100000">
              <a:schemeClr val="accent6">
                <a:lumMod val="60000"/>
                <a:lumOff val="40000"/>
              </a:schemeClr>
            </a:gs>
          </a:gsLst>
          <a:lin ang="16200000" scaled="1"/>
          <a:tileRect/>
        </a:gra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kern="1200" dirty="0">
              <a:solidFill>
                <a:prstClr val="white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8. Winning Candidates &amp; Runner-ups</a:t>
          </a:r>
        </a:p>
      </dsp:txBody>
      <dsp:txXfrm>
        <a:off x="25130" y="4125937"/>
        <a:ext cx="6766771" cy="464540"/>
      </dsp:txXfrm>
    </dsp:sp>
    <dsp:sp modelId="{83C5401B-23A0-4CE3-9DEE-717140EEA44C}">
      <dsp:nvSpPr>
        <dsp:cNvPr id="0" name=""/>
        <dsp:cNvSpPr/>
      </dsp:nvSpPr>
      <dsp:spPr>
        <a:xfrm>
          <a:off x="0" y="4678967"/>
          <a:ext cx="6817031" cy="514800"/>
        </a:xfrm>
        <a:prstGeom prst="roundRect">
          <a:avLst/>
        </a:prstGeom>
        <a:gradFill flip="none" rotWithShape="1">
          <a:gsLst>
            <a:gs pos="0">
              <a:schemeClr val="accent6">
                <a:lumMod val="67000"/>
              </a:schemeClr>
            </a:gs>
            <a:gs pos="48000">
              <a:schemeClr val="accent6">
                <a:lumMod val="97000"/>
                <a:lumOff val="3000"/>
              </a:schemeClr>
            </a:gs>
            <a:gs pos="100000">
              <a:schemeClr val="accent6">
                <a:lumMod val="60000"/>
                <a:lumOff val="40000"/>
              </a:schemeClr>
            </a:gs>
          </a:gsLst>
          <a:lin ang="16200000" scaled="1"/>
          <a:tileRect/>
        </a:gra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kern="1200" dirty="0">
              <a:solidFill>
                <a:prstClr val="white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9. Conclusion &amp; Recommendations</a:t>
          </a:r>
        </a:p>
      </dsp:txBody>
      <dsp:txXfrm>
        <a:off x="25130" y="4704097"/>
        <a:ext cx="6766771" cy="464540"/>
      </dsp:txXfrm>
    </dsp:sp>
    <dsp:sp modelId="{AC3BB4DD-ED6D-49A7-884A-DFFEA33345ED}">
      <dsp:nvSpPr>
        <dsp:cNvPr id="0" name=""/>
        <dsp:cNvSpPr/>
      </dsp:nvSpPr>
      <dsp:spPr>
        <a:xfrm>
          <a:off x="0" y="5248527"/>
          <a:ext cx="6817031" cy="514800"/>
        </a:xfrm>
        <a:prstGeom prst="roundRect">
          <a:avLst/>
        </a:prstGeom>
        <a:gradFill flip="none" rotWithShape="1">
          <a:gsLst>
            <a:gs pos="0">
              <a:schemeClr val="accent6">
                <a:lumMod val="67000"/>
              </a:schemeClr>
            </a:gs>
            <a:gs pos="48000">
              <a:schemeClr val="accent6">
                <a:lumMod val="97000"/>
                <a:lumOff val="3000"/>
              </a:schemeClr>
            </a:gs>
            <a:gs pos="100000">
              <a:schemeClr val="accent6">
                <a:lumMod val="60000"/>
                <a:lumOff val="40000"/>
              </a:schemeClr>
            </a:gs>
          </a:gsLst>
          <a:lin ang="16200000" scaled="1"/>
          <a:tileRect/>
        </a:gra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10. Q&amp;A</a:t>
          </a:r>
        </a:p>
      </dsp:txBody>
      <dsp:txXfrm>
        <a:off x="25130" y="5273657"/>
        <a:ext cx="6766771" cy="46454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86BC7AF-AF50-A3EC-1918-2345941AFA5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4866CE8-97EB-5A35-FBE3-6898943ACD3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31B31F-C4AE-4C0D-A085-171A0A4F430F}" type="datetimeFigureOut">
              <a:rPr lang="en-IN" smtClean="0"/>
              <a:t>27-07-2025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4CB2CD-54FF-6272-448F-354B114732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1F3439-4769-2EAD-BEA4-94D3A0871C6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9DB66E-8792-4371-9A87-CFB3EFD994D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3583290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A5FB81-7AFD-4314-8719-F2F27334096A}" type="datetimeFigureOut">
              <a:rPr lang="en-IN" smtClean="0"/>
              <a:t>27-07-2025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23C526-EB64-4B6D-BEDD-440D481EA53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0142633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EF4494-B306-4201-1A51-230D1591CF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183B4A-190E-7D3A-7A3E-F1AF03B151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099D6A-D8BD-C3F9-117A-73F8206069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E3D59C-271E-4F68-BED1-348693AA0AC8}" type="datetime1">
              <a:rPr lang="en-IN" smtClean="0"/>
              <a:t>27-07-2025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444ACC-02B5-6F6C-028E-694BCCF7E9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9A1F81-0012-FDAF-DB39-592BCFA72D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F4BE8-11E8-47D6-A555-D4B4D639ABB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595121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77115-6EDF-A816-1579-0F6D7F394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89F983-12E9-39D2-C763-16346003A2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F3E048-1671-835B-1579-CE7012342D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00E1E-A84C-4FD4-A9A9-77FCD3FA8F29}" type="datetime1">
              <a:rPr lang="en-IN" smtClean="0"/>
              <a:t>27-07-2025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B1B9AD-2B2A-6FD1-A5B7-C851F18D57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F5E52F-B965-227E-DDBC-DCDCD24A51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F4BE8-11E8-47D6-A555-D4B4D639ABB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334416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9A58E01-2DF6-26A9-3B86-860B1686605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F70891C-4269-7786-FC70-0388B8E807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13F52C-C751-1F86-5CC5-25CBD68138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303EB-68B8-4F5E-A974-A30F5C958859}" type="datetime1">
              <a:rPr lang="en-IN" smtClean="0"/>
              <a:t>27-07-2025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B1B59A-660D-60CD-E460-34C2B6BE2A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50BB9B-020F-942B-B8C5-CAD6D4E057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F4BE8-11E8-47D6-A555-D4B4D639ABB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596765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3DE6C-48AB-6F14-388C-0DC442A0F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0EBB19-630C-DAE9-2264-50E2556CD0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D6650E-1230-C443-4EBA-CE84B5BCA6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0130A-2559-4FCC-A6A2-8D9E5E32CE31}" type="datetime1">
              <a:rPr lang="en-IN" smtClean="0"/>
              <a:t>27-07-2025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64AA85-BE1C-0EE9-B5F9-A877D2CDE9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F4E29E-A1D3-7459-C52B-9562C4256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F4BE8-11E8-47D6-A555-D4B4D639ABB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636671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CDFE49-45EF-149D-23F5-65006AA6D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2E1D7B-1A2D-84C7-80A6-9B89F209DF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3FFE91-1021-1447-CF13-F1B3F4E322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287A6-7290-4736-B165-F45690DAD62E}" type="datetime1">
              <a:rPr lang="en-IN" smtClean="0"/>
              <a:t>27-07-2025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584530-AF45-7C9D-F15D-EEFA44C3A3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7156F2-24DD-C966-B461-6ADBD1722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F4BE8-11E8-47D6-A555-D4B4D639ABB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514703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FAA7A-EB34-0F1F-83B0-B4640B66F6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2CD627-273D-FCBD-F585-5179A6C0AA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3A2E3C-2716-67E3-6D30-9C78D2F249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6E96E1-FB02-4BAB-3379-C893508771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05A78-DFB4-489C-890C-667201070209}" type="datetime1">
              <a:rPr lang="en-IN" smtClean="0"/>
              <a:t>27-07-2025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14E2B9-07A1-AA49-2969-93D671525A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65079E-8B55-01EB-49AC-46C7719433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F4BE8-11E8-47D6-A555-D4B4D639ABB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16555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D5419-E86A-641E-F8F5-3EE62BABE5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A2AF79-68F6-2A14-7928-53A2A455BB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A86E58-554D-EA62-B68A-4EEBAF0174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BB06127-AB04-7276-7C26-DA45F2226F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A47B32B-F20F-0A57-0B98-BDF478326D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41C57D7-8217-264E-6DB0-EA20028723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01CCBC-274D-4079-860A-787F493B325B}" type="datetime1">
              <a:rPr lang="en-IN" smtClean="0"/>
              <a:t>27-07-2025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A3571FE-384E-D771-B232-24998D7458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E4047DD-AED0-8694-1B8C-92CFF631A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F4BE8-11E8-47D6-A555-D4B4D639ABB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560343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DF815-FC54-5F88-3E0E-F81FB56C1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B0E0096-2BA3-40EF-A74E-19842C18EC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C9C6B2-D308-44D1-B2D7-EFF68C77948D}" type="datetime1">
              <a:rPr lang="en-IN" smtClean="0"/>
              <a:t>27-07-2025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451EDB8-F4A9-5E53-5E20-A119227E9B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7D5124-E936-A5DE-5EE8-C9914B5013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F4BE8-11E8-47D6-A555-D4B4D639ABB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357694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5A273EE-9FE2-2D8C-A4A1-08959A2413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E95C6C-9F02-4445-B3F0-70781FA6FCFC}" type="datetime1">
              <a:rPr lang="en-IN" smtClean="0"/>
              <a:t>27-07-2025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72406A-3B43-F858-3F7E-4FDDBF50CD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8C73F9-1727-2C4C-D547-DF97473AA7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F4BE8-11E8-47D6-A555-D4B4D639ABB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254542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95180-720E-F0DB-A89A-291C086BD3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42596C-8C36-9928-46B5-F59AD52731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59B408-41ED-B7C4-EDBA-94C320EF57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07A3F4-F54F-9A05-4A54-17866EF5D3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D58F1-9D68-4961-8B32-0DB67295CDED}" type="datetime1">
              <a:rPr lang="en-IN" smtClean="0"/>
              <a:t>27-07-2025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02ADD3-914D-725E-3CC0-5A5A229B18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0055DF-6D08-7611-3A0C-9F0374B8A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F4BE8-11E8-47D6-A555-D4B4D639ABB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378235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387003-BA16-A9AA-94DA-1FD629FB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8E0EF3-4D0A-2E74-0D94-185E86ACF82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30BE4E-668E-2DB3-1200-A1FC1355CC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762461-77DB-CDD6-610D-6F021A4971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D19BF-E024-4042-99CE-8FF2A19F678B}" type="datetime1">
              <a:rPr lang="en-IN" smtClean="0"/>
              <a:t>27-07-2025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96D03C-B1DC-6208-615E-A4F55A12E5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96136C-F00D-A2CE-3CAA-D712D339F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F4BE8-11E8-47D6-A555-D4B4D639ABB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242875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>
                <a:lumMod val="75000"/>
              </a:schemeClr>
            </a:gs>
            <a:gs pos="53000">
              <a:schemeClr val="bg1">
                <a:lumMod val="95000"/>
              </a:schemeClr>
            </a:gs>
            <a:gs pos="100000">
              <a:srgbClr val="00B050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DC54650-A36D-73AC-8D9C-C4BB7982A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A0A5FA-57EE-A1AE-F74B-54A6FA218B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8B6E80-6D70-2261-0A6F-33EB6F284F2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A5AF40-3C32-42BF-829E-F791AE1C3113}" type="datetime1">
              <a:rPr lang="en-IN" smtClean="0"/>
              <a:t>27-07-2025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826BB0-FBE3-C4D2-27BA-4BC5B8DB19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074772-CF83-546D-5AF0-100D2C35F7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6F4BE8-11E8-47D6-A555-D4B4D639ABB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081992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jp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jpe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jpe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jpe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4F79A2E-85FF-DB98-6538-F736601587E3}"/>
              </a:ext>
            </a:extLst>
          </p:cNvPr>
          <p:cNvSpPr/>
          <p:nvPr/>
        </p:nvSpPr>
        <p:spPr>
          <a:xfrm>
            <a:off x="7634748" y="5171440"/>
            <a:ext cx="4135120" cy="1294839"/>
          </a:xfrm>
          <a:prstGeom prst="round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4400"/>
          </a:p>
        </p:txBody>
      </p:sp>
      <p:sp>
        <p:nvSpPr>
          <p:cNvPr id="4" name="Ribbon: Tilted Up 3">
            <a:extLst>
              <a:ext uri="{FF2B5EF4-FFF2-40B4-BE49-F238E27FC236}">
                <a16:creationId xmlns:a16="http://schemas.microsoft.com/office/drawing/2014/main" id="{2CC601A9-D902-EA32-59E6-8B088712866B}"/>
              </a:ext>
            </a:extLst>
          </p:cNvPr>
          <p:cNvSpPr/>
          <p:nvPr/>
        </p:nvSpPr>
        <p:spPr>
          <a:xfrm>
            <a:off x="182880" y="391721"/>
            <a:ext cx="11826240" cy="2515235"/>
          </a:xfrm>
          <a:prstGeom prst="ribbon2">
            <a:avLst>
              <a:gd name="adj1" fmla="val 33333"/>
              <a:gd name="adj2" fmla="val 67612"/>
            </a:avLst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General Election of India</a:t>
            </a:r>
          </a:p>
          <a:p>
            <a:pPr algn="ctr"/>
            <a:r>
              <a:rPr lang="en-US" sz="4400" dirty="0"/>
              <a:t>Comprehensive Data Analysis</a:t>
            </a:r>
            <a:br>
              <a:rPr lang="en-US" dirty="0"/>
            </a:b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B317D1-5FB7-0EC2-F704-BC5C577E7D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36310" y="5384095"/>
            <a:ext cx="3411792" cy="944049"/>
          </a:xfrm>
        </p:spPr>
        <p:txBody>
          <a:bodyPr/>
          <a:lstStyle/>
          <a:p>
            <a:pPr algn="l"/>
            <a:r>
              <a:rPr lang="en-IN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  <a:latin typeface="Bahnschrift Light" panose="020B0502040204020203" pitchFamily="34" charset="0"/>
              </a:rPr>
              <a:t>Presented by - </a:t>
            </a:r>
          </a:p>
          <a:p>
            <a:pPr algn="r"/>
            <a:r>
              <a:rPr lang="en-IN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  <a:latin typeface="Bahnschrift Light" panose="020B0502040204020203" pitchFamily="34" charset="0"/>
              </a:rPr>
              <a:t>Sourajit Guha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518CECF-78D5-8DD1-333C-C71887B5B7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5915" y="2935162"/>
            <a:ext cx="3367550" cy="257675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8772F31-591A-1F28-3C89-0881829FEA0A}"/>
              </a:ext>
            </a:extLst>
          </p:cNvPr>
          <p:cNvSpPr/>
          <p:nvPr/>
        </p:nvSpPr>
        <p:spPr>
          <a:xfrm>
            <a:off x="4599530" y="2255520"/>
            <a:ext cx="2560320" cy="568960"/>
          </a:xfrm>
          <a:prstGeom prst="round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2024</a:t>
            </a:r>
            <a:endParaRPr lang="en-IN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11920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18C63C91-1FEE-1F4E-FCFC-09EB8EB4F352}"/>
              </a:ext>
            </a:extLst>
          </p:cNvPr>
          <p:cNvSpPr/>
          <p:nvPr/>
        </p:nvSpPr>
        <p:spPr>
          <a:xfrm>
            <a:off x="198024" y="561297"/>
            <a:ext cx="11822253" cy="1466494"/>
          </a:xfrm>
          <a:prstGeom prst="roundRect">
            <a:avLst>
              <a:gd name="adj" fmla="val 10817"/>
            </a:avLst>
          </a:prstGeom>
          <a:solidFill>
            <a:schemeClr val="accent5">
              <a:alpha val="5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E1D1060F-36B0-061E-EF98-DC66087B28B0}"/>
              </a:ext>
            </a:extLst>
          </p:cNvPr>
          <p:cNvSpPr/>
          <p:nvPr/>
        </p:nvSpPr>
        <p:spPr>
          <a:xfrm>
            <a:off x="283195" y="2511706"/>
            <a:ext cx="11822253" cy="3561420"/>
          </a:xfrm>
          <a:prstGeom prst="roundRect">
            <a:avLst>
              <a:gd name="adj" fmla="val 10817"/>
            </a:avLst>
          </a:prstGeom>
          <a:solidFill>
            <a:schemeClr val="accent5">
              <a:alpha val="5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ACB8268-0F22-C921-A33F-A506F0F56A25}"/>
              </a:ext>
            </a:extLst>
          </p:cNvPr>
          <p:cNvSpPr/>
          <p:nvPr/>
        </p:nvSpPr>
        <p:spPr>
          <a:xfrm>
            <a:off x="3728882" y="181286"/>
            <a:ext cx="4281949" cy="491613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>
              <a:buNone/>
            </a:pP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Party Alliance 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8C4167E-C665-9861-3887-34C365B47484}"/>
              </a:ext>
            </a:extLst>
          </p:cNvPr>
          <p:cNvSpPr/>
          <p:nvPr/>
        </p:nvSpPr>
        <p:spPr>
          <a:xfrm>
            <a:off x="1055225" y="784874"/>
            <a:ext cx="10081549" cy="365125"/>
          </a:xfrm>
          <a:prstGeom prst="round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IN" b="1" dirty="0"/>
              <a:t>Add new column field in table partywise_results to get the Party Allianz as NDA, I.N.D.I.A and OTHER</a:t>
            </a:r>
            <a:endParaRPr lang="en-IN" dirty="0"/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DE41AB3-A5B0-80C6-48DE-2D2938E617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8882" y="1287204"/>
            <a:ext cx="4072455" cy="655382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083612A-15DB-823D-1FF2-46714D89E5BF}"/>
              </a:ext>
            </a:extLst>
          </p:cNvPr>
          <p:cNvSpPr/>
          <p:nvPr/>
        </p:nvSpPr>
        <p:spPr>
          <a:xfrm>
            <a:off x="643968" y="2139766"/>
            <a:ext cx="3448891" cy="491613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>
              <a:buNone/>
            </a:pP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I.N.D.I.A alliance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9855675-69D9-EB58-4C93-6138CB4EEEF4}"/>
              </a:ext>
            </a:extLst>
          </p:cNvPr>
          <p:cNvSpPr/>
          <p:nvPr/>
        </p:nvSpPr>
        <p:spPr>
          <a:xfrm>
            <a:off x="4926662" y="2123568"/>
            <a:ext cx="3123329" cy="491613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>
              <a:buNone/>
            </a:pP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NDA alliance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B15F2C81-0D4A-6E3B-07A3-E356478BEBA3}"/>
              </a:ext>
            </a:extLst>
          </p:cNvPr>
          <p:cNvSpPr/>
          <p:nvPr/>
        </p:nvSpPr>
        <p:spPr>
          <a:xfrm>
            <a:off x="9120572" y="2123569"/>
            <a:ext cx="2233228" cy="491613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>
              <a:buNone/>
            </a:pP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Other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444E7F8-1E1F-87C4-EFB5-C6B6C921CF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545" y="2697110"/>
            <a:ext cx="3737738" cy="302991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4B4E394-D0F1-E36A-002A-08F5DFCEB4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7735" y="2672307"/>
            <a:ext cx="3737738" cy="303858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FB69944-10D9-69C3-9EC7-74756C537D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53104" y="2697110"/>
            <a:ext cx="2568163" cy="87637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B176DD9-7280-6BB0-5EE8-59DBA8E438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59793" y="2775782"/>
            <a:ext cx="1070353" cy="127606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7018163-3D9E-2347-16C7-5A17D124177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2380" y="5057826"/>
            <a:ext cx="1519285" cy="85459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8BE0E55-8861-B9F6-3640-8F820AB6457E}"/>
              </a:ext>
            </a:extLst>
          </p:cNvPr>
          <p:cNvSpPr/>
          <p:nvPr/>
        </p:nvSpPr>
        <p:spPr>
          <a:xfrm>
            <a:off x="11539793" y="5630094"/>
            <a:ext cx="514554" cy="1091381"/>
          </a:xfrm>
          <a:prstGeom prst="round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Slide 9</a:t>
            </a:r>
          </a:p>
        </p:txBody>
      </p:sp>
    </p:spTree>
    <p:extLst>
      <p:ext uri="{BB962C8B-B14F-4D97-AF65-F5344CB8AC3E}">
        <p14:creationId xmlns:p14="http://schemas.microsoft.com/office/powerpoint/2010/main" val="2956989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435C4103-E127-A2FA-D14E-890923601DE6}"/>
              </a:ext>
            </a:extLst>
          </p:cNvPr>
          <p:cNvSpPr/>
          <p:nvPr/>
        </p:nvSpPr>
        <p:spPr>
          <a:xfrm>
            <a:off x="171095" y="664725"/>
            <a:ext cx="11849809" cy="6126108"/>
          </a:xfrm>
          <a:prstGeom prst="roundRect">
            <a:avLst>
              <a:gd name="adj" fmla="val 10817"/>
            </a:avLst>
          </a:prstGeom>
          <a:solidFill>
            <a:schemeClr val="accent5">
              <a:alpha val="5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CDA13969-C5DF-FC42-177C-5D10300CABD5}"/>
              </a:ext>
            </a:extLst>
          </p:cNvPr>
          <p:cNvSpPr/>
          <p:nvPr/>
        </p:nvSpPr>
        <p:spPr>
          <a:xfrm>
            <a:off x="3728882" y="181286"/>
            <a:ext cx="4281949" cy="491613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>
              <a:buNone/>
            </a:pP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Party Alliance 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A5EE556-8578-663C-3026-0175F8BC7B20}"/>
              </a:ext>
            </a:extLst>
          </p:cNvPr>
          <p:cNvSpPr/>
          <p:nvPr/>
        </p:nvSpPr>
        <p:spPr>
          <a:xfrm>
            <a:off x="452285" y="760044"/>
            <a:ext cx="10927936" cy="572414"/>
          </a:xfrm>
          <a:prstGeom prst="round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tIns="0" rtlCol="0" anchor="t"/>
          <a:lstStyle/>
          <a:p>
            <a:r>
              <a:rPr lang="en-IN" b="1" dirty="0"/>
              <a:t>Adding new column field in table constituencywise_details to get the Party Alliance as NDA, I.N.D.I.A, OTHER &amp; Independent</a:t>
            </a:r>
            <a:endParaRPr lang="en-IN" dirty="0"/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5280AF2-35F6-E25E-C440-61901056FF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6081" y="1436103"/>
            <a:ext cx="4814021" cy="6651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FA244C0-E853-A18D-1EAF-9C10265E0A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1026" y="2204897"/>
            <a:ext cx="7989946" cy="437092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50FB405-342C-2CB1-ACAD-BCBF660243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430" y="2772598"/>
            <a:ext cx="1956648" cy="175024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CBA9C92-B41B-45D7-A47D-724DB9B6B3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1674" y="1647683"/>
            <a:ext cx="2323414" cy="154612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204F57F-4CEC-DD20-98BD-F062EBBDB2D1}"/>
              </a:ext>
            </a:extLst>
          </p:cNvPr>
          <p:cNvSpPr/>
          <p:nvPr/>
        </p:nvSpPr>
        <p:spPr>
          <a:xfrm>
            <a:off x="11539793" y="5630094"/>
            <a:ext cx="514554" cy="1091381"/>
          </a:xfrm>
          <a:prstGeom prst="round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Slide 10</a:t>
            </a:r>
          </a:p>
        </p:txBody>
      </p:sp>
    </p:spTree>
    <p:extLst>
      <p:ext uri="{BB962C8B-B14F-4D97-AF65-F5344CB8AC3E}">
        <p14:creationId xmlns:p14="http://schemas.microsoft.com/office/powerpoint/2010/main" val="39764165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2FEAC4F-6E71-F0AC-9EAA-8E654352AB5B}"/>
              </a:ext>
            </a:extLst>
          </p:cNvPr>
          <p:cNvSpPr/>
          <p:nvPr/>
        </p:nvSpPr>
        <p:spPr>
          <a:xfrm>
            <a:off x="1020989" y="3850501"/>
            <a:ext cx="3596663" cy="1183219"/>
          </a:xfrm>
          <a:prstGeom prst="roundRect">
            <a:avLst>
              <a:gd name="adj" fmla="val 12066"/>
            </a:avLst>
          </a:prstGeom>
          <a:solidFill>
            <a:schemeClr val="accent1">
              <a:lumMod val="60000"/>
              <a:lumOff val="40000"/>
              <a:alpha val="5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lt1"/>
              </a:solidFill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2071C330-D9DA-C01C-6ABA-CC6C204C6A19}"/>
              </a:ext>
            </a:extLst>
          </p:cNvPr>
          <p:cNvSpPr/>
          <p:nvPr/>
        </p:nvSpPr>
        <p:spPr>
          <a:xfrm>
            <a:off x="134046" y="783347"/>
            <a:ext cx="5638800" cy="2789695"/>
          </a:xfrm>
          <a:prstGeom prst="roundRect">
            <a:avLst>
              <a:gd name="adj" fmla="val 7890"/>
            </a:avLst>
          </a:prstGeom>
          <a:solidFill>
            <a:schemeClr val="accent5">
              <a:alpha val="5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67302594-29AB-B41E-6156-4C67CCA9ABAD}"/>
              </a:ext>
            </a:extLst>
          </p:cNvPr>
          <p:cNvSpPr/>
          <p:nvPr/>
        </p:nvSpPr>
        <p:spPr>
          <a:xfrm>
            <a:off x="4181217" y="229036"/>
            <a:ext cx="4281949" cy="491613"/>
          </a:xfrm>
          <a:prstGeom prst="roundRect">
            <a:avLst/>
          </a:prstGeom>
          <a:gradFill>
            <a:gsLst>
              <a:gs pos="0">
                <a:schemeClr val="accent5">
                  <a:lumMod val="75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  <a:ln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tIns="432000" rIns="0" bIns="72000" rtlCol="0" anchor="ctr" anchorCtr="1"/>
          <a:lstStyle/>
          <a:p>
            <a:pPr algn="ctr"/>
            <a:r>
              <a:rPr lang="en-IN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Alliance Performance</a:t>
            </a:r>
            <a:endParaRPr lang="en-IN" sz="2800" dirty="0">
              <a:solidFill>
                <a:schemeClr val="bg1"/>
              </a:solidFill>
            </a:endParaRPr>
          </a:p>
          <a:p>
            <a:pPr algn="ctr"/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66E40ECA-2649-6FE2-32E8-BF8B711C151F}"/>
              </a:ext>
            </a:extLst>
          </p:cNvPr>
          <p:cNvSpPr/>
          <p:nvPr/>
        </p:nvSpPr>
        <p:spPr>
          <a:xfrm>
            <a:off x="310793" y="889958"/>
            <a:ext cx="5285303" cy="627089"/>
          </a:xfrm>
          <a:prstGeom prst="round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Q.9 </a:t>
            </a:r>
            <a:r>
              <a:rPr lang="en-IN" b="1" dirty="0"/>
              <a:t>Which party alliance (NDA, I.N.D.I.A, or OTHER) won the most seats across all states?</a:t>
            </a:r>
            <a:endParaRPr lang="en-IN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3C7B857-9320-7A80-BBE7-4CE2939ABA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792" y="1632004"/>
            <a:ext cx="5285303" cy="1796996"/>
          </a:xfrm>
          <a:prstGeom prst="rect">
            <a:avLst/>
          </a:prstGeom>
        </p:spPr>
      </p:pic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FCBBDE6B-B7CE-3B03-4E80-311454CF38BC}"/>
              </a:ext>
            </a:extLst>
          </p:cNvPr>
          <p:cNvSpPr/>
          <p:nvPr/>
        </p:nvSpPr>
        <p:spPr>
          <a:xfrm>
            <a:off x="6589078" y="5177762"/>
            <a:ext cx="5214724" cy="987064"/>
          </a:xfrm>
          <a:prstGeom prst="roundRect">
            <a:avLst>
              <a:gd name="adj" fmla="val 12066"/>
            </a:avLst>
          </a:prstGeom>
          <a:solidFill>
            <a:schemeClr val="accent1">
              <a:lumMod val="60000"/>
              <a:lumOff val="40000"/>
              <a:alpha val="5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lt1"/>
              </a:solidFill>
            </a:endParaRPr>
          </a:p>
        </p:txBody>
      </p:sp>
      <p:sp>
        <p:nvSpPr>
          <p:cNvPr id="18" name="Arrow: Down 17">
            <a:extLst>
              <a:ext uri="{FF2B5EF4-FFF2-40B4-BE49-F238E27FC236}">
                <a16:creationId xmlns:a16="http://schemas.microsoft.com/office/drawing/2014/main" id="{8D78691D-146B-29AF-2F09-99307748CC06}"/>
              </a:ext>
            </a:extLst>
          </p:cNvPr>
          <p:cNvSpPr/>
          <p:nvPr/>
        </p:nvSpPr>
        <p:spPr>
          <a:xfrm>
            <a:off x="1779639" y="3518167"/>
            <a:ext cx="2045109" cy="403122"/>
          </a:xfrm>
          <a:prstGeom prst="downArrow">
            <a:avLst>
              <a:gd name="adj1" fmla="val 100000"/>
              <a:gd name="adj2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IN" dirty="0"/>
              <a:t>Result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94AE0D6-6D05-352F-3AC2-C471831953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7787" y="4051218"/>
            <a:ext cx="3111690" cy="825582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0D7C363-212D-B3CF-BD31-B190A821C5E0}"/>
              </a:ext>
            </a:extLst>
          </p:cNvPr>
          <p:cNvSpPr/>
          <p:nvPr/>
        </p:nvSpPr>
        <p:spPr>
          <a:xfrm>
            <a:off x="6505328" y="1700981"/>
            <a:ext cx="5111624" cy="3175819"/>
          </a:xfrm>
          <a:prstGeom prst="roundRect">
            <a:avLst>
              <a:gd name="adj" fmla="val 7890"/>
            </a:avLst>
          </a:prstGeom>
          <a:solidFill>
            <a:schemeClr val="accent5">
              <a:alpha val="5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AEF2AA64-90CE-4F5D-2B19-0C8E598C6F4A}"/>
              </a:ext>
            </a:extLst>
          </p:cNvPr>
          <p:cNvSpPr/>
          <p:nvPr/>
        </p:nvSpPr>
        <p:spPr>
          <a:xfrm>
            <a:off x="6683408" y="1858481"/>
            <a:ext cx="4791176" cy="550873"/>
          </a:xfrm>
          <a:prstGeom prst="round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Q.10 What is the number of total candidates alliance wise?</a:t>
            </a:r>
            <a:endParaRPr lang="en-IN" dirty="0"/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96E6FBCD-8031-FAA6-186A-F8004B782E41}"/>
              </a:ext>
            </a:extLst>
          </p:cNvPr>
          <p:cNvSpPr/>
          <p:nvPr/>
        </p:nvSpPr>
        <p:spPr>
          <a:xfrm>
            <a:off x="8223226" y="4774640"/>
            <a:ext cx="1778925" cy="403122"/>
          </a:xfrm>
          <a:prstGeom prst="downArrow">
            <a:avLst>
              <a:gd name="adj1" fmla="val 100000"/>
              <a:gd name="adj2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IN" dirty="0"/>
              <a:t>Result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055E1D1-F7C4-66B8-4032-144947F204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3215" y="2507683"/>
            <a:ext cx="4483849" cy="202096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94EBD63-F425-ED4A-8552-4DF8E65C4F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3408" y="5347071"/>
            <a:ext cx="5026065" cy="71074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0DA0DBE-2810-90D1-FEC8-F099AB3A04E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404" y="5110008"/>
            <a:ext cx="4080873" cy="128842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9ED031A-4807-EEE1-1DCE-ACFB22CF164E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70000"/>
          </a:blip>
          <a:stretch>
            <a:fillRect/>
          </a:stretch>
        </p:blipFill>
        <p:spPr>
          <a:xfrm>
            <a:off x="4857540" y="3237947"/>
            <a:ext cx="1737414" cy="1764392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3E5275F-B438-2D5F-CFC2-5B1A3A2E5B2D}"/>
              </a:ext>
            </a:extLst>
          </p:cNvPr>
          <p:cNvSpPr/>
          <p:nvPr/>
        </p:nvSpPr>
        <p:spPr>
          <a:xfrm>
            <a:off x="11539793" y="5630094"/>
            <a:ext cx="514554" cy="1091381"/>
          </a:xfrm>
          <a:prstGeom prst="round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Slide 11</a:t>
            </a:r>
          </a:p>
        </p:txBody>
      </p:sp>
    </p:spTree>
    <p:extLst>
      <p:ext uri="{BB962C8B-B14F-4D97-AF65-F5344CB8AC3E}">
        <p14:creationId xmlns:p14="http://schemas.microsoft.com/office/powerpoint/2010/main" val="16473668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CD2A34CC-92DB-3334-3855-24DB98F67AFA}"/>
              </a:ext>
            </a:extLst>
          </p:cNvPr>
          <p:cNvSpPr/>
          <p:nvPr/>
        </p:nvSpPr>
        <p:spPr>
          <a:xfrm>
            <a:off x="6157674" y="3582398"/>
            <a:ext cx="4703367" cy="2674442"/>
          </a:xfrm>
          <a:prstGeom prst="roundRect">
            <a:avLst>
              <a:gd name="adj" fmla="val 12066"/>
            </a:avLst>
          </a:prstGeom>
          <a:solidFill>
            <a:schemeClr val="accent1">
              <a:lumMod val="60000"/>
              <a:lumOff val="40000"/>
              <a:alpha val="5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lt1"/>
              </a:solidFill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F374197-0FA3-4494-FE1A-78B951998A9A}"/>
              </a:ext>
            </a:extLst>
          </p:cNvPr>
          <p:cNvSpPr/>
          <p:nvPr/>
        </p:nvSpPr>
        <p:spPr>
          <a:xfrm>
            <a:off x="1330959" y="3621339"/>
            <a:ext cx="4765041" cy="2616473"/>
          </a:xfrm>
          <a:prstGeom prst="roundRect">
            <a:avLst>
              <a:gd name="adj" fmla="val 12066"/>
            </a:avLst>
          </a:prstGeom>
          <a:solidFill>
            <a:schemeClr val="accent1">
              <a:lumMod val="60000"/>
              <a:lumOff val="40000"/>
              <a:alpha val="5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lt1"/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9EADEA86-B758-34B0-6AE7-2CAF182EBC81}"/>
              </a:ext>
            </a:extLst>
          </p:cNvPr>
          <p:cNvSpPr/>
          <p:nvPr/>
        </p:nvSpPr>
        <p:spPr>
          <a:xfrm>
            <a:off x="486316" y="1322517"/>
            <a:ext cx="5455922" cy="2106484"/>
          </a:xfrm>
          <a:prstGeom prst="roundRect">
            <a:avLst>
              <a:gd name="adj" fmla="val 7890"/>
            </a:avLst>
          </a:prstGeom>
          <a:solidFill>
            <a:schemeClr val="accent5">
              <a:alpha val="5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46979472-F17C-905F-1A31-FC832685B1F8}"/>
              </a:ext>
            </a:extLst>
          </p:cNvPr>
          <p:cNvSpPr/>
          <p:nvPr/>
        </p:nvSpPr>
        <p:spPr>
          <a:xfrm>
            <a:off x="895052" y="868008"/>
            <a:ext cx="4695284" cy="663266"/>
          </a:xfrm>
          <a:prstGeom prst="round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Q.11 How many s</a:t>
            </a:r>
            <a:r>
              <a:rPr lang="en-IN" b="1" dirty="0"/>
              <a:t>eats won by I.N.D.I.A. Allianz Parties?</a:t>
            </a:r>
            <a:endParaRPr lang="en-IN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1BA2F3C-8862-87D0-639B-885A0850556B}"/>
              </a:ext>
            </a:extLst>
          </p:cNvPr>
          <p:cNvSpPr/>
          <p:nvPr/>
        </p:nvSpPr>
        <p:spPr>
          <a:xfrm>
            <a:off x="6249764" y="1328903"/>
            <a:ext cx="5263810" cy="2239273"/>
          </a:xfrm>
          <a:prstGeom prst="roundRect">
            <a:avLst>
              <a:gd name="adj" fmla="val 7890"/>
            </a:avLst>
          </a:prstGeom>
          <a:solidFill>
            <a:schemeClr val="accent5">
              <a:alpha val="5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8A33293-A57C-D2E6-B58C-88CB1A990DC6}"/>
              </a:ext>
            </a:extLst>
          </p:cNvPr>
          <p:cNvSpPr/>
          <p:nvPr/>
        </p:nvSpPr>
        <p:spPr>
          <a:xfrm>
            <a:off x="6534027" y="850724"/>
            <a:ext cx="4695284" cy="627089"/>
          </a:xfrm>
          <a:prstGeom prst="round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Q.12 How many s</a:t>
            </a:r>
            <a:r>
              <a:rPr lang="en-IN" b="1" dirty="0"/>
              <a:t>eats won by I.N.D.I.A. Allianz Parties?</a:t>
            </a:r>
            <a:endParaRPr lang="en-IN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64182D7-D7E4-BB3B-0AFA-44FA5FBD0F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2455" y="3908571"/>
            <a:ext cx="3274332" cy="2076427"/>
          </a:xfrm>
          <a:prstGeom prst="rect">
            <a:avLst/>
          </a:prstGeom>
        </p:spPr>
      </p:pic>
      <p:sp>
        <p:nvSpPr>
          <p:cNvPr id="13" name="Flowchart: Alternate Process 12">
            <a:extLst>
              <a:ext uri="{FF2B5EF4-FFF2-40B4-BE49-F238E27FC236}">
                <a16:creationId xmlns:a16="http://schemas.microsoft.com/office/drawing/2014/main" id="{44EC18C8-14F7-0FD8-43BA-493B14510488}"/>
              </a:ext>
            </a:extLst>
          </p:cNvPr>
          <p:cNvSpPr/>
          <p:nvPr/>
        </p:nvSpPr>
        <p:spPr>
          <a:xfrm>
            <a:off x="3813869" y="3416884"/>
            <a:ext cx="1615132" cy="349360"/>
          </a:xfrm>
          <a:prstGeom prst="flowChartAlternateProcess">
            <a:avLst/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Result</a:t>
            </a:r>
          </a:p>
        </p:txBody>
      </p:sp>
      <p:sp>
        <p:nvSpPr>
          <p:cNvPr id="17" name="Flowchart: Alternate Process 16">
            <a:extLst>
              <a:ext uri="{FF2B5EF4-FFF2-40B4-BE49-F238E27FC236}">
                <a16:creationId xmlns:a16="http://schemas.microsoft.com/office/drawing/2014/main" id="{AA6B0D87-11C8-C9AA-6DEF-038EFFA19245}"/>
              </a:ext>
            </a:extLst>
          </p:cNvPr>
          <p:cNvSpPr/>
          <p:nvPr/>
        </p:nvSpPr>
        <p:spPr>
          <a:xfrm>
            <a:off x="6383782" y="3357963"/>
            <a:ext cx="1615132" cy="349360"/>
          </a:xfrm>
          <a:prstGeom prst="flowChartAlternateProcess">
            <a:avLst/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Result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F4E1BD6-22FC-880C-A57D-0CFEB357E1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4292" y="3950984"/>
            <a:ext cx="3388715" cy="2057935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BBFA72B-E56E-D59C-C5DE-190BEB01D485}"/>
              </a:ext>
            </a:extLst>
          </p:cNvPr>
          <p:cNvSpPr/>
          <p:nvPr/>
        </p:nvSpPr>
        <p:spPr>
          <a:xfrm>
            <a:off x="4036062" y="386701"/>
            <a:ext cx="4281949" cy="491613"/>
          </a:xfrm>
          <a:prstGeom prst="roundRect">
            <a:avLst/>
          </a:prstGeom>
          <a:gradFill>
            <a:gsLst>
              <a:gs pos="0">
                <a:schemeClr val="accent5">
                  <a:lumMod val="75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  <a:ln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tIns="432000" rIns="0" bIns="72000" rtlCol="0" anchor="ctr" anchorCtr="1"/>
          <a:lstStyle/>
          <a:p>
            <a:pPr algn="ctr"/>
            <a:r>
              <a:rPr lang="en-IN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Alliance Performance</a:t>
            </a:r>
          </a:p>
          <a:p>
            <a:pPr algn="ctr"/>
            <a:endParaRPr lang="en-IN"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17E2A4-6365-69F5-1DDE-3F43DB9718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112" y="1651696"/>
            <a:ext cx="5109591" cy="157284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BBF2B3F-A03E-AA37-CE65-E4E18FF3E8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8257" y="1669299"/>
            <a:ext cx="4915543" cy="161161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FAD4BF6-F52E-DE6F-659C-A4525939A78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316" y="3950984"/>
            <a:ext cx="1791121" cy="172302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F2CBC03-D752-7745-C7A1-298E5EB2B28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57708" y="3950984"/>
            <a:ext cx="1889896" cy="149608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8918B70-8034-89C9-C97C-1E669FABDB84}"/>
              </a:ext>
            </a:extLst>
          </p:cNvPr>
          <p:cNvSpPr/>
          <p:nvPr/>
        </p:nvSpPr>
        <p:spPr>
          <a:xfrm>
            <a:off x="11539793" y="5630094"/>
            <a:ext cx="514554" cy="1091381"/>
          </a:xfrm>
          <a:prstGeom prst="round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Slide 12</a:t>
            </a:r>
          </a:p>
        </p:txBody>
      </p:sp>
    </p:spTree>
    <p:extLst>
      <p:ext uri="{BB962C8B-B14F-4D97-AF65-F5344CB8AC3E}">
        <p14:creationId xmlns:p14="http://schemas.microsoft.com/office/powerpoint/2010/main" val="13495813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9AB2B2C4-7A20-FABD-9F15-38AA02E9D4FD}"/>
              </a:ext>
            </a:extLst>
          </p:cNvPr>
          <p:cNvSpPr/>
          <p:nvPr/>
        </p:nvSpPr>
        <p:spPr>
          <a:xfrm>
            <a:off x="280219" y="766995"/>
            <a:ext cx="11631561" cy="5704304"/>
          </a:xfrm>
          <a:prstGeom prst="roundRect">
            <a:avLst>
              <a:gd name="adj" fmla="val 7422"/>
            </a:avLst>
          </a:prstGeom>
          <a:solidFill>
            <a:schemeClr val="accent5">
              <a:alpha val="5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537FA8F1-B309-8AED-031A-DC2CEB1F32E5}"/>
              </a:ext>
            </a:extLst>
          </p:cNvPr>
          <p:cNvSpPr/>
          <p:nvPr/>
        </p:nvSpPr>
        <p:spPr>
          <a:xfrm>
            <a:off x="4036062" y="386701"/>
            <a:ext cx="4281949" cy="491613"/>
          </a:xfrm>
          <a:prstGeom prst="roundRect">
            <a:avLst/>
          </a:prstGeom>
          <a:gradFill>
            <a:gsLst>
              <a:gs pos="0">
                <a:schemeClr val="accent5">
                  <a:lumMod val="75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  <a:ln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tIns="432000" rIns="0" bIns="72000" rtlCol="0" anchor="ctr" anchorCtr="1"/>
          <a:lstStyle/>
          <a:p>
            <a:pPr algn="ctr"/>
            <a:r>
              <a:rPr lang="en-IN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Alliance Performance</a:t>
            </a:r>
          </a:p>
          <a:p>
            <a:pPr algn="ctr"/>
            <a:endParaRPr lang="en-IN"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F88A3B-FA71-C680-1A65-DEF8B9B4EA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527" y="1759757"/>
            <a:ext cx="6233652" cy="2353322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E5407AB-95A1-875F-E186-993B32E00844}"/>
              </a:ext>
            </a:extLst>
          </p:cNvPr>
          <p:cNvSpPr/>
          <p:nvPr/>
        </p:nvSpPr>
        <p:spPr>
          <a:xfrm>
            <a:off x="1932653" y="1005491"/>
            <a:ext cx="8326691" cy="627089"/>
          </a:xfrm>
          <a:prstGeom prst="round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Q.13 What is the total number of seats won by each party alliance in each state</a:t>
            </a:r>
            <a:r>
              <a:rPr lang="en-IN" b="1" dirty="0"/>
              <a:t>?</a:t>
            </a:r>
            <a:endParaRPr lang="en-IN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10809C5-56D2-5334-C9FF-D0EDE72D0771}"/>
              </a:ext>
            </a:extLst>
          </p:cNvPr>
          <p:cNvGrpSpPr/>
          <p:nvPr/>
        </p:nvGrpSpPr>
        <p:grpSpPr>
          <a:xfrm>
            <a:off x="8458446" y="1759757"/>
            <a:ext cx="3246490" cy="4322243"/>
            <a:chOff x="8318011" y="1779438"/>
            <a:chExt cx="3246490" cy="4322243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8A5BC4A-896B-B87C-4C7B-F82802036D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18011" y="1779438"/>
              <a:ext cx="3246489" cy="2161122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4F8C6768-72D5-8C4A-2226-0CD225E9AE4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318011" y="3940560"/>
              <a:ext cx="3246490" cy="2161121"/>
            </a:xfrm>
            <a:prstGeom prst="rect">
              <a:avLst/>
            </a:prstGeom>
          </p:spPr>
        </p:pic>
      </p:grp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7B8AAFC8-866E-935D-BD0E-A58A8A507CB0}"/>
              </a:ext>
            </a:extLst>
          </p:cNvPr>
          <p:cNvSpPr/>
          <p:nvPr/>
        </p:nvSpPr>
        <p:spPr>
          <a:xfrm>
            <a:off x="7342159" y="2720742"/>
            <a:ext cx="1032307" cy="576931"/>
          </a:xfrm>
          <a:prstGeom prst="rightArrow">
            <a:avLst>
              <a:gd name="adj1" fmla="val 100000"/>
              <a:gd name="adj2" fmla="val 28355"/>
            </a:avLst>
          </a:prstGeom>
          <a:solidFill>
            <a:srgbClr val="FF0000"/>
          </a:solidFill>
          <a:ln>
            <a:solidFill>
              <a:srgbClr val="FF0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F4F48FE-8C18-F7CE-A0BA-84210ADDB6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467" y="4275866"/>
            <a:ext cx="2744461" cy="185074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62C49E0-64B8-149C-20E6-857254F3FC6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6062" y="4275866"/>
            <a:ext cx="3421893" cy="1850749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6DD5BB1-C58E-8972-77DA-7C6C75FAE4FA}"/>
              </a:ext>
            </a:extLst>
          </p:cNvPr>
          <p:cNvSpPr/>
          <p:nvPr/>
        </p:nvSpPr>
        <p:spPr>
          <a:xfrm>
            <a:off x="11539793" y="5630094"/>
            <a:ext cx="514554" cy="1091381"/>
          </a:xfrm>
          <a:prstGeom prst="round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Slide 13</a:t>
            </a:r>
          </a:p>
        </p:txBody>
      </p:sp>
    </p:spTree>
    <p:extLst>
      <p:ext uri="{BB962C8B-B14F-4D97-AF65-F5344CB8AC3E}">
        <p14:creationId xmlns:p14="http://schemas.microsoft.com/office/powerpoint/2010/main" val="31761720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CBED3F6C-BF6F-DC65-2E1A-59093107B0D5}"/>
              </a:ext>
            </a:extLst>
          </p:cNvPr>
          <p:cNvSpPr/>
          <p:nvPr/>
        </p:nvSpPr>
        <p:spPr>
          <a:xfrm>
            <a:off x="6191208" y="1242357"/>
            <a:ext cx="5594553" cy="4774985"/>
          </a:xfrm>
          <a:prstGeom prst="roundRect">
            <a:avLst>
              <a:gd name="adj" fmla="val 7422"/>
            </a:avLst>
          </a:prstGeom>
          <a:solidFill>
            <a:schemeClr val="accent5">
              <a:alpha val="5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C5F3926D-B2CB-8474-BCF8-D8E82FA55FB5}"/>
              </a:ext>
            </a:extLst>
          </p:cNvPr>
          <p:cNvSpPr/>
          <p:nvPr/>
        </p:nvSpPr>
        <p:spPr>
          <a:xfrm>
            <a:off x="324465" y="799656"/>
            <a:ext cx="5594554" cy="4610909"/>
          </a:xfrm>
          <a:prstGeom prst="roundRect">
            <a:avLst>
              <a:gd name="adj" fmla="val 7422"/>
            </a:avLst>
          </a:prstGeom>
          <a:solidFill>
            <a:schemeClr val="accent5">
              <a:alpha val="5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B75FF59C-CFD6-310A-6FB8-3EB9ADBFDD23}"/>
              </a:ext>
            </a:extLst>
          </p:cNvPr>
          <p:cNvSpPr/>
          <p:nvPr/>
        </p:nvSpPr>
        <p:spPr>
          <a:xfrm>
            <a:off x="3955025" y="308043"/>
            <a:ext cx="4281949" cy="491613"/>
          </a:xfrm>
          <a:prstGeom prst="roundRect">
            <a:avLst/>
          </a:prstGeom>
          <a:gradFill>
            <a:gsLst>
              <a:gs pos="0">
                <a:schemeClr val="accent5">
                  <a:lumMod val="75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  <a:ln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tIns="432000" rIns="0" bIns="72000" rtlCol="0" anchor="ctr" anchorCtr="1"/>
          <a:lstStyle/>
          <a:p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Constituency Analysis</a:t>
            </a:r>
            <a:endParaRPr lang="en-IN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IN"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D9CC7D96-650A-7A3B-B63D-63C8E5298F8A}"/>
              </a:ext>
            </a:extLst>
          </p:cNvPr>
          <p:cNvSpPr/>
          <p:nvPr/>
        </p:nvSpPr>
        <p:spPr>
          <a:xfrm>
            <a:off x="486316" y="891887"/>
            <a:ext cx="5293360" cy="700940"/>
          </a:xfrm>
          <a:prstGeom prst="round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Q.14 Which five constituencies had the closest contest? 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493894D-82CF-748C-D713-437A7B898A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506" y="3537578"/>
            <a:ext cx="3053863" cy="1349427"/>
          </a:xfrm>
          <a:prstGeom prst="rect">
            <a:avLst/>
          </a:prstGeom>
        </p:spPr>
      </p:pic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DBC165DE-5717-4E61-E55D-12C0DB42D025}"/>
              </a:ext>
            </a:extLst>
          </p:cNvPr>
          <p:cNvSpPr/>
          <p:nvPr/>
        </p:nvSpPr>
        <p:spPr>
          <a:xfrm>
            <a:off x="6341805" y="1351636"/>
            <a:ext cx="5293360" cy="700940"/>
          </a:xfrm>
          <a:prstGeom prst="round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Q.15 Why constituency SURAT had no Margin 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FA2CBD53-B935-DBC1-4FFD-B098A72F78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7365" y="5218646"/>
            <a:ext cx="5257800" cy="575436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80E24852-1FC0-DA6E-B4A7-7E6149DFC0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506" y="1702105"/>
            <a:ext cx="5262170" cy="1311913"/>
          </a:xfrm>
          <a:prstGeom prst="rect">
            <a:avLst/>
          </a:prstGeom>
        </p:spPr>
      </p:pic>
      <p:sp>
        <p:nvSpPr>
          <p:cNvPr id="30" name="Flowchart: Alternate Process 29">
            <a:extLst>
              <a:ext uri="{FF2B5EF4-FFF2-40B4-BE49-F238E27FC236}">
                <a16:creationId xmlns:a16="http://schemas.microsoft.com/office/drawing/2014/main" id="{93F7D16E-B182-B84E-9054-712BE0A5CF9B}"/>
              </a:ext>
            </a:extLst>
          </p:cNvPr>
          <p:cNvSpPr/>
          <p:nvPr/>
        </p:nvSpPr>
        <p:spPr>
          <a:xfrm>
            <a:off x="987868" y="3140111"/>
            <a:ext cx="1615132" cy="349360"/>
          </a:xfrm>
          <a:prstGeom prst="flowChartAlternateProcess">
            <a:avLst/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Result</a:t>
            </a:r>
          </a:p>
        </p:txBody>
      </p:sp>
      <p:sp>
        <p:nvSpPr>
          <p:cNvPr id="31" name="Flowchart: Alternate Process 30">
            <a:extLst>
              <a:ext uri="{FF2B5EF4-FFF2-40B4-BE49-F238E27FC236}">
                <a16:creationId xmlns:a16="http://schemas.microsoft.com/office/drawing/2014/main" id="{FFDBD754-5A37-7816-437E-E6DF740D6BBF}"/>
              </a:ext>
            </a:extLst>
          </p:cNvPr>
          <p:cNvSpPr/>
          <p:nvPr/>
        </p:nvSpPr>
        <p:spPr>
          <a:xfrm>
            <a:off x="8062178" y="4783894"/>
            <a:ext cx="1615132" cy="349360"/>
          </a:xfrm>
          <a:prstGeom prst="flowChartAlternateProcess">
            <a:avLst/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Result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39DBC30F-E672-0925-8CD0-60FBE16D62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1805" y="2128204"/>
            <a:ext cx="5293360" cy="2570298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B6086090-AFBD-4962-B519-79379B26467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1634" y="4159045"/>
            <a:ext cx="2485293" cy="2202426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E1F657C-2AAD-16B8-F8CE-F271EBBCFB01}"/>
              </a:ext>
            </a:extLst>
          </p:cNvPr>
          <p:cNvSpPr/>
          <p:nvPr/>
        </p:nvSpPr>
        <p:spPr>
          <a:xfrm>
            <a:off x="11539793" y="5630094"/>
            <a:ext cx="514554" cy="1091381"/>
          </a:xfrm>
          <a:prstGeom prst="round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Slide 14</a:t>
            </a:r>
          </a:p>
        </p:txBody>
      </p:sp>
    </p:spTree>
    <p:extLst>
      <p:ext uri="{BB962C8B-B14F-4D97-AF65-F5344CB8AC3E}">
        <p14:creationId xmlns:p14="http://schemas.microsoft.com/office/powerpoint/2010/main" val="12689925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1DBA4D08-7470-5215-3D46-16D13DCA1957}"/>
              </a:ext>
            </a:extLst>
          </p:cNvPr>
          <p:cNvSpPr/>
          <p:nvPr/>
        </p:nvSpPr>
        <p:spPr>
          <a:xfrm>
            <a:off x="393289" y="1084791"/>
            <a:ext cx="11405419" cy="4254125"/>
          </a:xfrm>
          <a:prstGeom prst="roundRect">
            <a:avLst>
              <a:gd name="adj" fmla="val 7422"/>
            </a:avLst>
          </a:prstGeom>
          <a:solidFill>
            <a:schemeClr val="accent5">
              <a:alpha val="5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412F27D-D6D3-3A45-F6FC-FC3EF233BD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0796" y="1345043"/>
            <a:ext cx="3731832" cy="2271115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ABEB662-D899-7D10-151E-DFB61481C72A}"/>
              </a:ext>
            </a:extLst>
          </p:cNvPr>
          <p:cNvSpPr/>
          <p:nvPr/>
        </p:nvSpPr>
        <p:spPr>
          <a:xfrm>
            <a:off x="3955025" y="308043"/>
            <a:ext cx="4281949" cy="491613"/>
          </a:xfrm>
          <a:prstGeom prst="roundRect">
            <a:avLst/>
          </a:prstGeom>
          <a:gradFill>
            <a:gsLst>
              <a:gs pos="0">
                <a:schemeClr val="accent5">
                  <a:lumMod val="75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  <a:ln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tIns="432000" rIns="0" bIns="72000" rtlCol="0" anchor="ctr" anchorCtr="1"/>
          <a:lstStyle/>
          <a:p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Constituency Analysis</a:t>
            </a:r>
            <a:endParaRPr lang="en-IN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IN"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C24C71D5-756D-1150-D93F-77CE337C8681}"/>
              </a:ext>
            </a:extLst>
          </p:cNvPr>
          <p:cNvSpPr/>
          <p:nvPr/>
        </p:nvSpPr>
        <p:spPr>
          <a:xfrm>
            <a:off x="646042" y="1334339"/>
            <a:ext cx="5293360" cy="700940"/>
          </a:xfrm>
          <a:prstGeom prst="round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Q.16 Which ten constituencies had the highest number of candidate? 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79850DF9-62FF-653D-14E0-90985584B6D7}"/>
              </a:ext>
            </a:extLst>
          </p:cNvPr>
          <p:cNvSpPr/>
          <p:nvPr/>
        </p:nvSpPr>
        <p:spPr>
          <a:xfrm>
            <a:off x="5973867" y="2192134"/>
            <a:ext cx="1532465" cy="576931"/>
          </a:xfrm>
          <a:prstGeom prst="rightArrow">
            <a:avLst>
              <a:gd name="adj1" fmla="val 100000"/>
              <a:gd name="adj2" fmla="val 28355"/>
            </a:avLst>
          </a:prstGeom>
          <a:solidFill>
            <a:srgbClr val="FF0000"/>
          </a:solidFill>
          <a:ln>
            <a:solidFill>
              <a:srgbClr val="FF0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4B05658-613D-DA9A-2096-87C3F04C8A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042" y="2149821"/>
            <a:ext cx="5273497" cy="287298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00804C3-DDC1-FBC5-503E-E64F58E3B7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2463" y="3786499"/>
            <a:ext cx="4839837" cy="2709052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52D21406-9940-4BE3-1666-367805DB89D2}"/>
              </a:ext>
            </a:extLst>
          </p:cNvPr>
          <p:cNvSpPr/>
          <p:nvPr/>
        </p:nvSpPr>
        <p:spPr>
          <a:xfrm>
            <a:off x="11539793" y="5630094"/>
            <a:ext cx="514554" cy="1091381"/>
          </a:xfrm>
          <a:prstGeom prst="round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Slide 15</a:t>
            </a:r>
          </a:p>
        </p:txBody>
      </p:sp>
    </p:spTree>
    <p:extLst>
      <p:ext uri="{BB962C8B-B14F-4D97-AF65-F5344CB8AC3E}">
        <p14:creationId xmlns:p14="http://schemas.microsoft.com/office/powerpoint/2010/main" val="25475928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3A6B06B2-B979-EA8D-644A-ECFB5B2A9758}"/>
              </a:ext>
            </a:extLst>
          </p:cNvPr>
          <p:cNvSpPr/>
          <p:nvPr/>
        </p:nvSpPr>
        <p:spPr>
          <a:xfrm>
            <a:off x="117986" y="681669"/>
            <a:ext cx="11897033" cy="5964937"/>
          </a:xfrm>
          <a:prstGeom prst="roundRect">
            <a:avLst>
              <a:gd name="adj" fmla="val 7422"/>
            </a:avLst>
          </a:prstGeom>
          <a:solidFill>
            <a:schemeClr val="accent5">
              <a:alpha val="5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BAE8599B-B914-CE9C-B55A-8A477AFDC51E}"/>
              </a:ext>
            </a:extLst>
          </p:cNvPr>
          <p:cNvSpPr/>
          <p:nvPr/>
        </p:nvSpPr>
        <p:spPr>
          <a:xfrm>
            <a:off x="3460955" y="308043"/>
            <a:ext cx="5149645" cy="491613"/>
          </a:xfrm>
          <a:prstGeom prst="roundRect">
            <a:avLst/>
          </a:prstGeom>
          <a:gradFill>
            <a:gsLst>
              <a:gs pos="0">
                <a:schemeClr val="accent5">
                  <a:lumMod val="75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  <a:ln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tIns="432000" rIns="0" bIns="72000" rtlCol="0" anchor="ctr" anchorCtr="1"/>
          <a:lstStyle/>
          <a:p>
            <a:pPr algn="ctr"/>
            <a:r>
              <a:rPr lang="en-IN" sz="280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Winning Candidates &amp; Runner-ups</a:t>
            </a:r>
          </a:p>
          <a:p>
            <a:pPr algn="ctr"/>
            <a:endParaRPr lang="en-IN"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55CCE47-0D3D-17F9-1A0A-1D57971B151B}"/>
              </a:ext>
            </a:extLst>
          </p:cNvPr>
          <p:cNvSpPr/>
          <p:nvPr/>
        </p:nvSpPr>
        <p:spPr>
          <a:xfrm>
            <a:off x="359314" y="799656"/>
            <a:ext cx="11352926" cy="639269"/>
          </a:xfrm>
          <a:prstGeom prst="round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Q.17 </a:t>
            </a:r>
            <a:r>
              <a:rPr lang="en-IN" b="1" dirty="0"/>
              <a:t>Which candidate won and which candidate was the runner-up in each constituency of State in General Election of India 2024?</a:t>
            </a:r>
            <a:endParaRPr lang="en-IN" dirty="0"/>
          </a:p>
          <a:p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44C84D36-C748-3681-2CB2-B8210029B3F9}"/>
              </a:ext>
            </a:extLst>
          </p:cNvPr>
          <p:cNvSpPr/>
          <p:nvPr/>
        </p:nvSpPr>
        <p:spPr>
          <a:xfrm>
            <a:off x="5358970" y="3754300"/>
            <a:ext cx="1169356" cy="576931"/>
          </a:xfrm>
          <a:prstGeom prst="rightArrow">
            <a:avLst>
              <a:gd name="adj1" fmla="val 100000"/>
              <a:gd name="adj2" fmla="val 28355"/>
            </a:avLst>
          </a:prstGeom>
          <a:solidFill>
            <a:srgbClr val="FF0000"/>
          </a:solidFill>
          <a:ln>
            <a:solidFill>
              <a:srgbClr val="FF0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C24056A-148C-68EA-A60C-2F85453183D7}"/>
              </a:ext>
            </a:extLst>
          </p:cNvPr>
          <p:cNvSpPr/>
          <p:nvPr/>
        </p:nvSpPr>
        <p:spPr>
          <a:xfrm>
            <a:off x="5579679" y="5934894"/>
            <a:ext cx="4916777" cy="482873"/>
          </a:xfrm>
          <a:prstGeom prst="roundRect">
            <a:avLst/>
          </a:prstGeom>
          <a:solidFill>
            <a:srgbClr val="FF0000">
              <a:alpha val="50000"/>
            </a:srgbClr>
          </a:solidFill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Total Output is about 543 rows 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6A6FE64-FF3C-96E8-C8A0-4581296714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742" y="1556911"/>
            <a:ext cx="4862181" cy="487338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378D1A6-AF0F-9C64-7764-DBC610FDE0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6672" y="1556911"/>
            <a:ext cx="4862181" cy="4301793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C5FBF1E4-6113-A011-D050-DC36F1EEEA09}"/>
              </a:ext>
            </a:extLst>
          </p:cNvPr>
          <p:cNvSpPr/>
          <p:nvPr/>
        </p:nvSpPr>
        <p:spPr>
          <a:xfrm>
            <a:off x="11539793" y="5630094"/>
            <a:ext cx="514554" cy="1091381"/>
          </a:xfrm>
          <a:prstGeom prst="round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Slide 16</a:t>
            </a:r>
          </a:p>
        </p:txBody>
      </p:sp>
    </p:spTree>
    <p:extLst>
      <p:ext uri="{BB962C8B-B14F-4D97-AF65-F5344CB8AC3E}">
        <p14:creationId xmlns:p14="http://schemas.microsoft.com/office/powerpoint/2010/main" val="18236136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2B1FD98C-31D3-C0AB-6864-6B55CFC32F4D}"/>
              </a:ext>
            </a:extLst>
          </p:cNvPr>
          <p:cNvSpPr/>
          <p:nvPr/>
        </p:nvSpPr>
        <p:spPr>
          <a:xfrm>
            <a:off x="322250" y="691017"/>
            <a:ext cx="11547500" cy="5475966"/>
          </a:xfrm>
          <a:prstGeom prst="roundRect">
            <a:avLst>
              <a:gd name="adj" fmla="val 7422"/>
            </a:avLst>
          </a:prstGeom>
          <a:solidFill>
            <a:schemeClr val="accent5">
              <a:alpha val="5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Rectangle 10">
            <a:extLst>
              <a:ext uri="{FF2B5EF4-FFF2-40B4-BE49-F238E27FC236}">
                <a16:creationId xmlns:a16="http://schemas.microsoft.com/office/drawing/2014/main" id="{33B45CE4-7750-859D-9FED-B0B50A9B3C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4571" y="1529023"/>
            <a:ext cx="5493776" cy="4131750"/>
          </a:xfrm>
          <a:prstGeom prst="roundRect">
            <a:avLst>
              <a:gd name="adj" fmla="val 3857"/>
            </a:avLst>
          </a:prstGeom>
          <a:ln>
            <a:headEnd/>
            <a:tailEnd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dirty="0">
                <a:solidFill>
                  <a:schemeClr val="dk1"/>
                </a:solidFill>
              </a:rPr>
              <a:t>Parties should invest more in data-driven campaign strategies in high-competition constituencies.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dirty="0">
              <a:solidFill>
                <a:schemeClr val="dk1"/>
              </a:solidFill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dirty="0">
                <a:solidFill>
                  <a:schemeClr val="dk1"/>
                </a:solidFill>
              </a:rPr>
              <a:t>Election Commission should enhance transparency in postal and EVM vote handling.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dirty="0">
              <a:solidFill>
                <a:schemeClr val="dk1"/>
              </a:solidFill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dirty="0">
                <a:solidFill>
                  <a:schemeClr val="dk1"/>
                </a:solidFill>
              </a:rPr>
              <a:t>Alliances should focus on regional customization of messaging and candidate profiling.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dirty="0">
              <a:solidFill>
                <a:schemeClr val="dk1"/>
              </a:solidFill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dirty="0">
                <a:solidFill>
                  <a:schemeClr val="dk1"/>
                </a:solidFill>
              </a:rPr>
              <a:t>Analysts &amp; Researchers can monitor vote share trends to forecast future election swings.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dirty="0">
              <a:solidFill>
                <a:schemeClr val="dk1"/>
              </a:solidFill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dirty="0">
                <a:solidFill>
                  <a:schemeClr val="dk1"/>
                </a:solidFill>
              </a:rPr>
              <a:t>Policymakers should engage in post-election analysis to address voter concerns state-wise.</a:t>
            </a:r>
          </a:p>
        </p:txBody>
      </p:sp>
      <p:sp>
        <p:nvSpPr>
          <p:cNvPr id="18" name="Rectangle 9">
            <a:extLst>
              <a:ext uri="{FF2B5EF4-FFF2-40B4-BE49-F238E27FC236}">
                <a16:creationId xmlns:a16="http://schemas.microsoft.com/office/drawing/2014/main" id="{7C76FD63-2CA3-50BC-5E8C-86F5929680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3653" y="1438902"/>
            <a:ext cx="5242468" cy="4221871"/>
          </a:xfrm>
          <a:prstGeom prst="roundRect">
            <a:avLst>
              <a:gd name="adj" fmla="val 4772"/>
            </a:avLst>
          </a:prstGeom>
          <a:ln>
            <a:headEnd/>
            <a:tailEnd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dirty="0"/>
              <a:t>The 2024 elections witnessed record-high participation across constituencies and states.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NDA alliance emerged as the dominant coalition, winning the majority of seats.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Competitive constituencies showed a narrow margin of victory, reflecting voter polarization.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Regional parties maintained strong influence in specific states, despite national trends.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Several emerging parties gained traction, indicating shifts in voter preferences.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1499FBA-1B7C-5B94-7BF9-B757E27035CF}"/>
              </a:ext>
            </a:extLst>
          </p:cNvPr>
          <p:cNvSpPr/>
          <p:nvPr/>
        </p:nvSpPr>
        <p:spPr>
          <a:xfrm>
            <a:off x="3449749" y="445211"/>
            <a:ext cx="5149645" cy="491613"/>
          </a:xfrm>
          <a:prstGeom prst="roundRect">
            <a:avLst/>
          </a:prstGeom>
          <a:gradFill>
            <a:gsLst>
              <a:gs pos="0">
                <a:schemeClr val="accent5">
                  <a:lumMod val="75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  <a:ln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tIns="432000" rIns="0" bIns="72000" rtlCol="0" anchor="ctr" anchorCtr="1"/>
          <a:lstStyle/>
          <a:p>
            <a:pPr algn="ctr"/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 &amp; Recommendations</a:t>
            </a:r>
            <a:endParaRPr lang="en-IN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IN"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E4890EC-03C4-5FF0-FE7A-F997F616A69F}"/>
              </a:ext>
            </a:extLst>
          </p:cNvPr>
          <p:cNvSpPr/>
          <p:nvPr/>
        </p:nvSpPr>
        <p:spPr>
          <a:xfrm>
            <a:off x="2316502" y="1018404"/>
            <a:ext cx="1956770" cy="491613"/>
          </a:xfrm>
          <a:prstGeom prst="roundRect">
            <a:avLst/>
          </a:prstGeom>
          <a:gradFill>
            <a:gsLst>
              <a:gs pos="0">
                <a:schemeClr val="accent5">
                  <a:lumMod val="75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  <a:ln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tIns="432000" rIns="0" bIns="72000" rtlCol="0" anchor="ctr" anchorCtr="1"/>
          <a:lstStyle/>
          <a:p>
            <a:pPr algn="ctr"/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lang="en-IN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IN"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06CAF82A-BDB6-04AF-0CDA-BD9D1093AB83}"/>
              </a:ext>
            </a:extLst>
          </p:cNvPr>
          <p:cNvSpPr/>
          <p:nvPr/>
        </p:nvSpPr>
        <p:spPr>
          <a:xfrm>
            <a:off x="7340934" y="1069767"/>
            <a:ext cx="2827505" cy="491613"/>
          </a:xfrm>
          <a:prstGeom prst="roundRect">
            <a:avLst/>
          </a:prstGeom>
          <a:gradFill>
            <a:gsLst>
              <a:gs pos="0">
                <a:schemeClr val="accent5">
                  <a:lumMod val="75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  <a:ln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tIns="432000" rIns="0" bIns="72000" rtlCol="0" anchor="ctr" anchorCtr="1"/>
          <a:lstStyle/>
          <a:p>
            <a:pPr algn="ctr"/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Recommendations</a:t>
            </a:r>
            <a:endParaRPr lang="en-IN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IN"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AA784547-2B8D-740E-8840-E7D6965B6402}"/>
              </a:ext>
            </a:extLst>
          </p:cNvPr>
          <p:cNvSpPr/>
          <p:nvPr/>
        </p:nvSpPr>
        <p:spPr>
          <a:xfrm>
            <a:off x="11539793" y="5630094"/>
            <a:ext cx="514554" cy="1091381"/>
          </a:xfrm>
          <a:prstGeom prst="round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Slide 17</a:t>
            </a:r>
          </a:p>
        </p:txBody>
      </p:sp>
    </p:spTree>
    <p:extLst>
      <p:ext uri="{BB962C8B-B14F-4D97-AF65-F5344CB8AC3E}">
        <p14:creationId xmlns:p14="http://schemas.microsoft.com/office/powerpoint/2010/main" val="4608736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58906455-B79D-D0D7-9DD8-12A4924E8245}"/>
              </a:ext>
            </a:extLst>
          </p:cNvPr>
          <p:cNvGrpSpPr/>
          <p:nvPr/>
        </p:nvGrpSpPr>
        <p:grpSpPr>
          <a:xfrm>
            <a:off x="3521177" y="726567"/>
            <a:ext cx="5149645" cy="1333347"/>
            <a:chOff x="3521177" y="726567"/>
            <a:chExt cx="5149645" cy="1333347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2" name="Speech Bubble: Oval 1">
              <a:extLst>
                <a:ext uri="{FF2B5EF4-FFF2-40B4-BE49-F238E27FC236}">
                  <a16:creationId xmlns:a16="http://schemas.microsoft.com/office/drawing/2014/main" id="{53D0FF2E-0EE2-969B-E2A7-63C013CE0DA6}"/>
                </a:ext>
              </a:extLst>
            </p:cNvPr>
            <p:cNvSpPr/>
            <p:nvPr/>
          </p:nvSpPr>
          <p:spPr>
            <a:xfrm>
              <a:off x="3521177" y="726567"/>
              <a:ext cx="5149645" cy="1333347"/>
            </a:xfrm>
            <a:prstGeom prst="wedgeEllipseCallout">
              <a:avLst>
                <a:gd name="adj1" fmla="val -43077"/>
                <a:gd name="adj2" fmla="val 84355"/>
              </a:avLst>
            </a:prstGeom>
            <a:gradFill>
              <a:gsLst>
                <a:gs pos="0">
                  <a:schemeClr val="accent5">
                    <a:lumMod val="75000"/>
                  </a:schemeClr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>
              <a:solidFill>
                <a:schemeClr val="accent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tIns="432000" rIns="0" bIns="72000" rtlCol="0" anchor="t" anchorCtr="1"/>
            <a:lstStyle/>
            <a:p>
              <a:pPr algn="ctr"/>
              <a:endParaRPr lang="en-IN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DA090F8-73A9-A278-5C48-6B774B247F6E}"/>
                </a:ext>
              </a:extLst>
            </p:cNvPr>
            <p:cNvSpPr txBox="1"/>
            <p:nvPr/>
          </p:nvSpPr>
          <p:spPr>
            <a:xfrm>
              <a:off x="5094514" y="726567"/>
              <a:ext cx="256232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6000" dirty="0">
                  <a:solidFill>
                    <a:srgbClr val="FFC000"/>
                  </a:solidFill>
                  <a:effectLst>
                    <a:outerShdw blurRad="60007" dist="310007" dir="7680000" sy="30000" kx="1300200" algn="ctr" rotWithShape="0">
                      <a:prstClr val="black">
                        <a:alpha val="32000"/>
                      </a:prst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Q&amp;A</a:t>
              </a:r>
            </a:p>
          </p:txBody>
        </p:sp>
      </p:grp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C2C186B-41A9-B13A-1CB6-01EBC2C59372}"/>
              </a:ext>
            </a:extLst>
          </p:cNvPr>
          <p:cNvSpPr/>
          <p:nvPr/>
        </p:nvSpPr>
        <p:spPr>
          <a:xfrm>
            <a:off x="894303" y="2763297"/>
            <a:ext cx="10459497" cy="3044650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0494000-54D6-017A-F118-6810A6B3FFC8}"/>
              </a:ext>
            </a:extLst>
          </p:cNvPr>
          <p:cNvSpPr txBox="1"/>
          <p:nvPr/>
        </p:nvSpPr>
        <p:spPr>
          <a:xfrm>
            <a:off x="7368792" y="3192771"/>
            <a:ext cx="3336052" cy="132802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If you have any further questions or want access to detailed constituency-level datasets, feel free to comment.</a:t>
            </a:r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DA75FD-51FE-E75E-FA3D-647E69E037A2}"/>
              </a:ext>
            </a:extLst>
          </p:cNvPr>
          <p:cNvSpPr txBox="1"/>
          <p:nvPr/>
        </p:nvSpPr>
        <p:spPr>
          <a:xfrm>
            <a:off x="1487156" y="3192772"/>
            <a:ext cx="3832096" cy="1328023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Thank you for your attention. I now welcome any questions you may have about the 2024 General Elections data, analysis, or insights.</a:t>
            </a:r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9F7BFF-FE63-051D-1E79-C9E88F305C70}"/>
              </a:ext>
            </a:extLst>
          </p:cNvPr>
          <p:cNvSpPr txBox="1"/>
          <p:nvPr/>
        </p:nvSpPr>
        <p:spPr>
          <a:xfrm>
            <a:off x="5319252" y="4788310"/>
            <a:ext cx="2049540" cy="578882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N" sz="2800" dirty="0"/>
              <a:t>Thank you 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3F4C5FEC-6BB3-5CE9-C1F8-52587120B651}"/>
              </a:ext>
            </a:extLst>
          </p:cNvPr>
          <p:cNvSpPr/>
          <p:nvPr/>
        </p:nvSpPr>
        <p:spPr>
          <a:xfrm>
            <a:off x="11539793" y="5630094"/>
            <a:ext cx="514554" cy="1091381"/>
          </a:xfrm>
          <a:prstGeom prst="round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Slide 18</a:t>
            </a:r>
          </a:p>
        </p:txBody>
      </p:sp>
    </p:spTree>
    <p:extLst>
      <p:ext uri="{BB962C8B-B14F-4D97-AF65-F5344CB8AC3E}">
        <p14:creationId xmlns:p14="http://schemas.microsoft.com/office/powerpoint/2010/main" val="9635971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8B12BF9-08CF-99FD-7352-5862A72D8860}"/>
              </a:ext>
            </a:extLst>
          </p:cNvPr>
          <p:cNvSpPr/>
          <p:nvPr/>
        </p:nvSpPr>
        <p:spPr>
          <a:xfrm>
            <a:off x="215489" y="2905431"/>
            <a:ext cx="2772698" cy="1351937"/>
          </a:xfrm>
          <a:prstGeom prst="round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Agenda</a:t>
            </a:r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314A3D5A-F112-AEEE-0B58-6CFC19F8D50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83538072"/>
              </p:ext>
            </p:extLst>
          </p:nvPr>
        </p:nvGraphicFramePr>
        <p:xfrm>
          <a:off x="3762478" y="530736"/>
          <a:ext cx="6817031" cy="58256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Arrow: Right 9">
            <a:extLst>
              <a:ext uri="{FF2B5EF4-FFF2-40B4-BE49-F238E27FC236}">
                <a16:creationId xmlns:a16="http://schemas.microsoft.com/office/drawing/2014/main" id="{0FA59F08-FDFD-C627-CFFF-8DD095AFABA4}"/>
              </a:ext>
            </a:extLst>
          </p:cNvPr>
          <p:cNvSpPr/>
          <p:nvPr/>
        </p:nvSpPr>
        <p:spPr>
          <a:xfrm>
            <a:off x="3146323" y="3212689"/>
            <a:ext cx="530942" cy="737420"/>
          </a:xfrm>
          <a:prstGeom prst="rightArrow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AutoShape 2" descr="Project Plan Examples: How to Write an Effective Plan">
            <a:extLst>
              <a:ext uri="{FF2B5EF4-FFF2-40B4-BE49-F238E27FC236}">
                <a16:creationId xmlns:a16="http://schemas.microsoft.com/office/drawing/2014/main" id="{6A9F28ED-795D-02EA-8581-A82C19B9883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672348" cy="3672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51414E60-D974-4EE4-6144-19354A32B518}"/>
              </a:ext>
            </a:extLst>
          </p:cNvPr>
          <p:cNvSpPr/>
          <p:nvPr/>
        </p:nvSpPr>
        <p:spPr>
          <a:xfrm>
            <a:off x="11539793" y="5630094"/>
            <a:ext cx="514554" cy="1091381"/>
          </a:xfrm>
          <a:prstGeom prst="round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Slide 1</a:t>
            </a:r>
          </a:p>
        </p:txBody>
      </p:sp>
    </p:spTree>
    <p:extLst>
      <p:ext uri="{BB962C8B-B14F-4D97-AF65-F5344CB8AC3E}">
        <p14:creationId xmlns:p14="http://schemas.microsoft.com/office/powerpoint/2010/main" val="34761527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D3CF097-28DF-A5C0-1C71-FF0028154D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41"/>
          <a:stretch>
            <a:fillRect/>
          </a:stretch>
        </p:blipFill>
        <p:spPr>
          <a:xfrm>
            <a:off x="1461320" y="1856964"/>
            <a:ext cx="9525000" cy="37648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730CF16-AEBC-303A-5666-0421500B6B0B}"/>
              </a:ext>
            </a:extLst>
          </p:cNvPr>
          <p:cNvSpPr/>
          <p:nvPr/>
        </p:nvSpPr>
        <p:spPr>
          <a:xfrm>
            <a:off x="4161504" y="1365351"/>
            <a:ext cx="4281948" cy="491613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Table Schema Structure </a:t>
            </a:r>
            <a:endParaRPr lang="en-I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2F830F3-36DD-E575-0D24-8E427476DE23}"/>
              </a:ext>
            </a:extLst>
          </p:cNvPr>
          <p:cNvSpPr/>
          <p:nvPr/>
        </p:nvSpPr>
        <p:spPr>
          <a:xfrm>
            <a:off x="11510296" y="5630094"/>
            <a:ext cx="514554" cy="1091381"/>
          </a:xfrm>
          <a:prstGeom prst="round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Slide 2</a:t>
            </a:r>
          </a:p>
        </p:txBody>
      </p:sp>
    </p:spTree>
    <p:extLst>
      <p:ext uri="{BB962C8B-B14F-4D97-AF65-F5344CB8AC3E}">
        <p14:creationId xmlns:p14="http://schemas.microsoft.com/office/powerpoint/2010/main" val="27377845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918D22C-DCAD-32C6-97A8-3F09A08D574D}"/>
              </a:ext>
            </a:extLst>
          </p:cNvPr>
          <p:cNvSpPr/>
          <p:nvPr/>
        </p:nvSpPr>
        <p:spPr>
          <a:xfrm>
            <a:off x="634180" y="427088"/>
            <a:ext cx="3500284" cy="491613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en-I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A66B45B-AD59-331F-660D-03612DDDCB63}"/>
              </a:ext>
            </a:extLst>
          </p:cNvPr>
          <p:cNvSpPr/>
          <p:nvPr/>
        </p:nvSpPr>
        <p:spPr>
          <a:xfrm>
            <a:off x="634180" y="1248081"/>
            <a:ext cx="10923640" cy="1199535"/>
          </a:xfrm>
          <a:prstGeom prst="roundRect">
            <a:avLst>
              <a:gd name="adj" fmla="val 17942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Overview of Indian General Elections</a:t>
            </a:r>
          </a:p>
          <a:p>
            <a:pPr algn="just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General Elections of India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are one of the largest democratic exercises in the world, conducted to elect members of the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Lok Sabha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the lower house of India's bicameral Parliament. These elections are held every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five years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involve the participation of hundreds of political parties and millions of voters across the country.</a:t>
            </a:r>
          </a:p>
          <a:p>
            <a:pPr algn="ctr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DBB92FED-CDAF-7643-9BB7-18E91A442738}"/>
              </a:ext>
            </a:extLst>
          </p:cNvPr>
          <p:cNvSpPr/>
          <p:nvPr/>
        </p:nvSpPr>
        <p:spPr>
          <a:xfrm>
            <a:off x="634180" y="3115903"/>
            <a:ext cx="10923640" cy="1199535"/>
          </a:xfrm>
          <a:prstGeom prst="roundRect">
            <a:avLst>
              <a:gd name="adj" fmla="val 14295"/>
            </a:avLst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Importance of General Elections in a Democratic Setup</a:t>
            </a:r>
          </a:p>
          <a:p>
            <a:pPr algn="just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Foundation of Democracy,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Expression of the People's Will,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Ensures Accountability, Promotes Political Equality, </a:t>
            </a:r>
          </a:p>
          <a:p>
            <a:pPr algn="just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Peaceful Transfer of Power, Encourages Political Awareness, Reflects Federalism and Diversity, 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2FA4B26C-A0FE-3BF1-6A63-E958FB756018}"/>
              </a:ext>
            </a:extLst>
          </p:cNvPr>
          <p:cNvSpPr/>
          <p:nvPr/>
        </p:nvSpPr>
        <p:spPr>
          <a:xfrm>
            <a:off x="634180" y="4791894"/>
            <a:ext cx="10923640" cy="1383890"/>
          </a:xfrm>
          <a:prstGeom prst="roundRect">
            <a:avLst>
              <a:gd name="adj" fmla="val 14295"/>
            </a:avLst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Scope of the analysis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analysis focuses on understanding the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electoral landscape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the Indian General Elections through data-driven insights. It covers multiple dimensions, including voter behavior, party performance, and candidate competitiveness.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A66DA5C-6E50-23AE-A720-13FB1DFC1D45}"/>
              </a:ext>
            </a:extLst>
          </p:cNvPr>
          <p:cNvSpPr/>
          <p:nvPr/>
        </p:nvSpPr>
        <p:spPr>
          <a:xfrm>
            <a:off x="11539793" y="5630094"/>
            <a:ext cx="514554" cy="1091381"/>
          </a:xfrm>
          <a:prstGeom prst="round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Slide 3</a:t>
            </a:r>
          </a:p>
        </p:txBody>
      </p:sp>
    </p:spTree>
    <p:extLst>
      <p:ext uri="{BB962C8B-B14F-4D97-AF65-F5344CB8AC3E}">
        <p14:creationId xmlns:p14="http://schemas.microsoft.com/office/powerpoint/2010/main" val="42465089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8F5D606-707C-C287-0530-20764BF9831A}"/>
              </a:ext>
            </a:extLst>
          </p:cNvPr>
          <p:cNvSpPr/>
          <p:nvPr/>
        </p:nvSpPr>
        <p:spPr>
          <a:xfrm>
            <a:off x="736187" y="535244"/>
            <a:ext cx="10719625" cy="6033318"/>
          </a:xfrm>
          <a:prstGeom prst="roundRect">
            <a:avLst>
              <a:gd name="adj" fmla="val 10148"/>
            </a:avLst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53B18B1-4459-B35D-51A9-8AE45C419F36}"/>
              </a:ext>
            </a:extLst>
          </p:cNvPr>
          <p:cNvSpPr/>
          <p:nvPr/>
        </p:nvSpPr>
        <p:spPr>
          <a:xfrm>
            <a:off x="3955025" y="289438"/>
            <a:ext cx="4281949" cy="491613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Objectives</a:t>
            </a:r>
            <a:r>
              <a:rPr lang="en-IN" sz="2800" b="1" dirty="0"/>
              <a:t> of the Project</a:t>
            </a:r>
            <a:endParaRPr lang="en-IN" sz="2800" b="1" dirty="0">
              <a:effectLst/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2E5E63D2-5390-35CE-7A74-E3DFC7A4F2A3}"/>
              </a:ext>
            </a:extLst>
          </p:cNvPr>
          <p:cNvSpPr/>
          <p:nvPr/>
        </p:nvSpPr>
        <p:spPr>
          <a:xfrm>
            <a:off x="926691" y="2657431"/>
            <a:ext cx="5309420" cy="82591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Evaluate Party Performance</a:t>
            </a: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D82ADB6C-2E72-90CE-BB78-C82A87F1622E}"/>
              </a:ext>
            </a:extLst>
          </p:cNvPr>
          <p:cNvSpPr/>
          <p:nvPr/>
        </p:nvSpPr>
        <p:spPr>
          <a:xfrm>
            <a:off x="736188" y="1081515"/>
            <a:ext cx="5309420" cy="825910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Analyze Electoral Outcomes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8A65E6A5-7224-1E5E-569C-769792956969}"/>
              </a:ext>
            </a:extLst>
          </p:cNvPr>
          <p:cNvSpPr/>
          <p:nvPr/>
        </p:nvSpPr>
        <p:spPr>
          <a:xfrm>
            <a:off x="926691" y="4612996"/>
            <a:ext cx="5309420" cy="82591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Visualize and Communicate Insights</a:t>
            </a: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9F32573B-D0BD-5C7E-B773-4FE3CA648EB4}"/>
              </a:ext>
            </a:extLst>
          </p:cNvPr>
          <p:cNvSpPr/>
          <p:nvPr/>
        </p:nvSpPr>
        <p:spPr>
          <a:xfrm>
            <a:off x="5749413" y="1794934"/>
            <a:ext cx="5309420" cy="82591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Examine Voter Participation</a:t>
            </a: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9DB8EAE2-6767-BD6A-5AF7-C01E1D9C8596}"/>
              </a:ext>
            </a:extLst>
          </p:cNvPr>
          <p:cNvSpPr/>
          <p:nvPr/>
        </p:nvSpPr>
        <p:spPr>
          <a:xfrm>
            <a:off x="5955889" y="3591950"/>
            <a:ext cx="5309420" cy="825910"/>
          </a:xfrm>
          <a:prstGeom prst="ellipse">
            <a:avLst/>
          </a:prstGeom>
          <a:solidFill>
            <a:srgbClr val="00B0F0"/>
          </a:solidFill>
          <a:ln>
            <a:solidFill>
              <a:schemeClr val="accent1">
                <a:lumMod val="60000"/>
                <a:lumOff val="4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Assess Constituency-Level Patterns</a:t>
            </a: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8CE36863-0135-5114-AD24-648B6E9DCE3E}"/>
              </a:ext>
            </a:extLst>
          </p:cNvPr>
          <p:cNvSpPr/>
          <p:nvPr/>
        </p:nvSpPr>
        <p:spPr>
          <a:xfrm>
            <a:off x="5955889" y="5425146"/>
            <a:ext cx="5309420" cy="825910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Promote Data-Driven Political Understanding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1E3E5B71-132B-C40D-3661-585C58048F69}"/>
              </a:ext>
            </a:extLst>
          </p:cNvPr>
          <p:cNvSpPr/>
          <p:nvPr/>
        </p:nvSpPr>
        <p:spPr>
          <a:xfrm>
            <a:off x="11539793" y="5630094"/>
            <a:ext cx="514554" cy="1091381"/>
          </a:xfrm>
          <a:prstGeom prst="round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Slide 4</a:t>
            </a:r>
          </a:p>
        </p:txBody>
      </p:sp>
    </p:spTree>
    <p:extLst>
      <p:ext uri="{BB962C8B-B14F-4D97-AF65-F5344CB8AC3E}">
        <p14:creationId xmlns:p14="http://schemas.microsoft.com/office/powerpoint/2010/main" val="16081400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E5A5C229-D087-AB20-DC9C-C243DED1D09A}"/>
              </a:ext>
            </a:extLst>
          </p:cNvPr>
          <p:cNvSpPr/>
          <p:nvPr/>
        </p:nvSpPr>
        <p:spPr>
          <a:xfrm>
            <a:off x="838200" y="579436"/>
            <a:ext cx="10105103" cy="5939351"/>
          </a:xfrm>
          <a:prstGeom prst="roundRect">
            <a:avLst>
              <a:gd name="adj" fmla="val 10148"/>
            </a:avLst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55FFE46-F3E6-116E-6E55-228849505AED}"/>
              </a:ext>
            </a:extLst>
          </p:cNvPr>
          <p:cNvSpPr/>
          <p:nvPr/>
        </p:nvSpPr>
        <p:spPr>
          <a:xfrm>
            <a:off x="4230328" y="261321"/>
            <a:ext cx="2642420" cy="609600"/>
          </a:xfrm>
          <a:prstGeom prst="roundRect">
            <a:avLst/>
          </a:prstGeom>
          <a:solidFill>
            <a:schemeClr val="accent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I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Methodology</a:t>
            </a:r>
          </a:p>
          <a:p>
            <a:endParaRPr lang="en-IN" sz="2800" b="1" dirty="0">
              <a:effectLst/>
            </a:endParaRPr>
          </a:p>
        </p:txBody>
      </p:sp>
      <p:sp>
        <p:nvSpPr>
          <p:cNvPr id="10" name="Rectangle: Diagonal Corners Rounded 9">
            <a:extLst>
              <a:ext uri="{FF2B5EF4-FFF2-40B4-BE49-F238E27FC236}">
                <a16:creationId xmlns:a16="http://schemas.microsoft.com/office/drawing/2014/main" id="{AC443B2F-4A52-599A-9816-F2191074A705}"/>
              </a:ext>
            </a:extLst>
          </p:cNvPr>
          <p:cNvSpPr/>
          <p:nvPr/>
        </p:nvSpPr>
        <p:spPr>
          <a:xfrm>
            <a:off x="1622318" y="1437467"/>
            <a:ext cx="3637938" cy="511277"/>
          </a:xfrm>
          <a:prstGeom prst="round2Diag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Collecting Data </a:t>
            </a:r>
          </a:p>
        </p:txBody>
      </p:sp>
      <p:sp>
        <p:nvSpPr>
          <p:cNvPr id="11" name="Rectangle: Diagonal Corners Rounded 10">
            <a:extLst>
              <a:ext uri="{FF2B5EF4-FFF2-40B4-BE49-F238E27FC236}">
                <a16:creationId xmlns:a16="http://schemas.microsoft.com/office/drawing/2014/main" id="{01A50A22-C25F-1AC8-A9D1-D7D3B80304A4}"/>
              </a:ext>
            </a:extLst>
          </p:cNvPr>
          <p:cNvSpPr/>
          <p:nvPr/>
        </p:nvSpPr>
        <p:spPr>
          <a:xfrm>
            <a:off x="6558111" y="2515291"/>
            <a:ext cx="3637938" cy="511277"/>
          </a:xfrm>
          <a:prstGeom prst="round2Diag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Cleaning And Preparation</a:t>
            </a:r>
          </a:p>
        </p:txBody>
      </p:sp>
      <p:sp>
        <p:nvSpPr>
          <p:cNvPr id="12" name="Rectangle: Diagonal Corners Rounded 11">
            <a:extLst>
              <a:ext uri="{FF2B5EF4-FFF2-40B4-BE49-F238E27FC236}">
                <a16:creationId xmlns:a16="http://schemas.microsoft.com/office/drawing/2014/main" id="{7A6D513A-040D-AD5E-B1FC-4D67C767F985}"/>
              </a:ext>
            </a:extLst>
          </p:cNvPr>
          <p:cNvSpPr/>
          <p:nvPr/>
        </p:nvSpPr>
        <p:spPr>
          <a:xfrm>
            <a:off x="1622318" y="3558974"/>
            <a:ext cx="3637938" cy="511277"/>
          </a:xfrm>
          <a:prstGeom prst="round2Diag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Uploading to the Data base</a:t>
            </a:r>
          </a:p>
        </p:txBody>
      </p:sp>
      <p:sp>
        <p:nvSpPr>
          <p:cNvPr id="13" name="Rectangle: Diagonal Corners Rounded 12">
            <a:extLst>
              <a:ext uri="{FF2B5EF4-FFF2-40B4-BE49-F238E27FC236}">
                <a16:creationId xmlns:a16="http://schemas.microsoft.com/office/drawing/2014/main" id="{486864E4-314E-20C5-55B9-9D9E4A0B7DCB}"/>
              </a:ext>
            </a:extLst>
          </p:cNvPr>
          <p:cNvSpPr/>
          <p:nvPr/>
        </p:nvSpPr>
        <p:spPr>
          <a:xfrm>
            <a:off x="6558110" y="4670938"/>
            <a:ext cx="3637939" cy="511277"/>
          </a:xfrm>
          <a:prstGeom prst="round2DiagRect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Comparative Analysis </a:t>
            </a:r>
          </a:p>
        </p:txBody>
      </p:sp>
      <p:sp>
        <p:nvSpPr>
          <p:cNvPr id="14" name="Rectangle: Diagonal Corners Rounded 13">
            <a:extLst>
              <a:ext uri="{FF2B5EF4-FFF2-40B4-BE49-F238E27FC236}">
                <a16:creationId xmlns:a16="http://schemas.microsoft.com/office/drawing/2014/main" id="{B1CF4F69-2951-5DF2-4552-F4A24EFDF721}"/>
              </a:ext>
            </a:extLst>
          </p:cNvPr>
          <p:cNvSpPr/>
          <p:nvPr/>
        </p:nvSpPr>
        <p:spPr>
          <a:xfrm>
            <a:off x="1622318" y="5767287"/>
            <a:ext cx="3637938" cy="511277"/>
          </a:xfrm>
          <a:prstGeom prst="round2DiagRect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 and Reports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3D247EE-DA6B-D0B6-E947-378524BFA7F6}"/>
              </a:ext>
            </a:extLst>
          </p:cNvPr>
          <p:cNvSpPr/>
          <p:nvPr/>
        </p:nvSpPr>
        <p:spPr>
          <a:xfrm>
            <a:off x="11539793" y="5630094"/>
            <a:ext cx="514554" cy="1091381"/>
          </a:xfrm>
          <a:prstGeom prst="round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Slide 5</a:t>
            </a:r>
          </a:p>
        </p:txBody>
      </p:sp>
    </p:spTree>
    <p:extLst>
      <p:ext uri="{BB962C8B-B14F-4D97-AF65-F5344CB8AC3E}">
        <p14:creationId xmlns:p14="http://schemas.microsoft.com/office/powerpoint/2010/main" val="4011430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EBA0D404-40D5-1B00-28AC-D8419C2E7729}"/>
              </a:ext>
            </a:extLst>
          </p:cNvPr>
          <p:cNvSpPr/>
          <p:nvPr/>
        </p:nvSpPr>
        <p:spPr>
          <a:xfrm>
            <a:off x="747252" y="374222"/>
            <a:ext cx="10606548" cy="6109555"/>
          </a:xfrm>
          <a:prstGeom prst="roundRect">
            <a:avLst>
              <a:gd name="adj" fmla="val 5300"/>
            </a:avLst>
          </a:prstGeom>
          <a:solidFill>
            <a:schemeClr val="accent1">
              <a:lumMod val="60000"/>
              <a:lumOff val="40000"/>
              <a:alpha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43EB4E9-7A47-9486-CB66-5D03D6CC085B}"/>
              </a:ext>
            </a:extLst>
          </p:cNvPr>
          <p:cNvSpPr/>
          <p:nvPr/>
        </p:nvSpPr>
        <p:spPr>
          <a:xfrm>
            <a:off x="3736242" y="92281"/>
            <a:ext cx="4281949" cy="491613"/>
          </a:xfrm>
          <a:prstGeom prst="roundRect">
            <a:avLst/>
          </a:prstGeom>
          <a:gradFill>
            <a:gsLst>
              <a:gs pos="0">
                <a:schemeClr val="accent5">
                  <a:lumMod val="75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  <a:ln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 Statistics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BCC5706-F28C-38D2-4917-107DFE671A77}"/>
              </a:ext>
            </a:extLst>
          </p:cNvPr>
          <p:cNvSpPr/>
          <p:nvPr/>
        </p:nvSpPr>
        <p:spPr>
          <a:xfrm>
            <a:off x="1032389" y="728147"/>
            <a:ext cx="6184489" cy="326127"/>
          </a:xfrm>
          <a:prstGeom prst="round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dirty="0"/>
              <a:t>Q1. What is the number of total seats in General Election 2024? 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7E36E6CD-B688-A72B-4E0C-DF570620D344}"/>
              </a:ext>
            </a:extLst>
          </p:cNvPr>
          <p:cNvSpPr/>
          <p:nvPr/>
        </p:nvSpPr>
        <p:spPr>
          <a:xfrm>
            <a:off x="4565833" y="1305730"/>
            <a:ext cx="1347020" cy="403122"/>
          </a:xfrm>
          <a:prstGeom prst="rightArrow">
            <a:avLst/>
          </a:prstGeom>
          <a:ln>
            <a:solidFill>
              <a:schemeClr val="accent1">
                <a:lumMod val="7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Result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36461F1-7391-05BE-5067-499D564B78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4938" y="1245061"/>
            <a:ext cx="1602658" cy="53366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34EC2D3-6E1F-BD34-9A9D-6C96F0E13219}"/>
              </a:ext>
            </a:extLst>
          </p:cNvPr>
          <p:cNvSpPr/>
          <p:nvPr/>
        </p:nvSpPr>
        <p:spPr>
          <a:xfrm>
            <a:off x="1032389" y="1972301"/>
            <a:ext cx="6263147" cy="374110"/>
          </a:xfrm>
          <a:prstGeom prst="round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dirty="0"/>
              <a:t>Q2. What is the Total of number Votes in General Election 2024?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7B122E6-59A6-26E9-669B-5B12B95E1C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845" y="1173532"/>
            <a:ext cx="3421624" cy="73436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9" name="Arrow: Right 18">
            <a:extLst>
              <a:ext uri="{FF2B5EF4-FFF2-40B4-BE49-F238E27FC236}">
                <a16:creationId xmlns:a16="http://schemas.microsoft.com/office/drawing/2014/main" id="{0EE84394-6E5B-1F99-85A0-0EA3C6699467}"/>
              </a:ext>
            </a:extLst>
          </p:cNvPr>
          <p:cNvSpPr/>
          <p:nvPr/>
        </p:nvSpPr>
        <p:spPr>
          <a:xfrm>
            <a:off x="4301613" y="2711992"/>
            <a:ext cx="1347020" cy="40312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Result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0B14C3FC-489F-678D-F0CC-F0AF7A00A655}"/>
              </a:ext>
            </a:extLst>
          </p:cNvPr>
          <p:cNvSpPr/>
          <p:nvPr/>
        </p:nvSpPr>
        <p:spPr>
          <a:xfrm>
            <a:off x="1012725" y="3496645"/>
            <a:ext cx="6204153" cy="326127"/>
          </a:xfrm>
          <a:prstGeom prst="round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dirty="0"/>
              <a:t>Q3. What is the number of candidate in General Election 2024? </a:t>
            </a:r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A205E7AA-CA3D-1AF1-47B9-5281126FA8D7}"/>
              </a:ext>
            </a:extLst>
          </p:cNvPr>
          <p:cNvSpPr/>
          <p:nvPr/>
        </p:nvSpPr>
        <p:spPr>
          <a:xfrm>
            <a:off x="4277816" y="4106071"/>
            <a:ext cx="1347020" cy="40312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Result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B87A380E-B741-7F42-4496-9737F88EE7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2389" y="2410812"/>
            <a:ext cx="3136489" cy="100548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48309C3A-F2AE-7DE3-DF56-CF17E4427D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1368" y="2594167"/>
            <a:ext cx="3603526" cy="695156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91A52484-14C4-48AC-A835-C5BB904FDF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2725" y="3883462"/>
            <a:ext cx="3156154" cy="98362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BDBE120E-CCDD-D207-D456-F581ACF11D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81368" y="4020527"/>
            <a:ext cx="1872716" cy="574210"/>
          </a:xfrm>
          <a:prstGeom prst="rect">
            <a:avLst/>
          </a:prstGeom>
        </p:spPr>
      </p:pic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7ED9C24C-08B1-F086-3356-28FDDFBCB7CC}"/>
              </a:ext>
            </a:extLst>
          </p:cNvPr>
          <p:cNvSpPr/>
          <p:nvPr/>
        </p:nvSpPr>
        <p:spPr>
          <a:xfrm>
            <a:off x="1012725" y="4949498"/>
            <a:ext cx="5909187" cy="326127"/>
          </a:xfrm>
          <a:prstGeom prst="round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dirty="0"/>
              <a:t>Q4. What is the number of parties in General Election 2024? 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4292B7E0-0E82-6F78-C5F3-92C15D82DB0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2389" y="5312759"/>
            <a:ext cx="4658196" cy="924778"/>
          </a:xfrm>
          <a:prstGeom prst="rect">
            <a:avLst/>
          </a:prstGeom>
        </p:spPr>
      </p:pic>
      <p:sp>
        <p:nvSpPr>
          <p:cNvPr id="45" name="Arrow: Right 44">
            <a:extLst>
              <a:ext uri="{FF2B5EF4-FFF2-40B4-BE49-F238E27FC236}">
                <a16:creationId xmlns:a16="http://schemas.microsoft.com/office/drawing/2014/main" id="{DCD7DF16-163B-92EF-6AF3-ECC343A02F24}"/>
              </a:ext>
            </a:extLst>
          </p:cNvPr>
          <p:cNvSpPr/>
          <p:nvPr/>
        </p:nvSpPr>
        <p:spPr>
          <a:xfrm>
            <a:off x="5847571" y="5657105"/>
            <a:ext cx="1347020" cy="40312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Result</a:t>
            </a: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6C07A53A-BCBB-CA83-0BEB-5D51B50FF48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90604" y="5612939"/>
            <a:ext cx="1846007" cy="445448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73DA0663-5013-A567-05FD-CAA1AC9DB71D}"/>
              </a:ext>
            </a:extLst>
          </p:cNvPr>
          <p:cNvSpPr/>
          <p:nvPr/>
        </p:nvSpPr>
        <p:spPr>
          <a:xfrm>
            <a:off x="11539793" y="5630094"/>
            <a:ext cx="514554" cy="1091381"/>
          </a:xfrm>
          <a:prstGeom prst="round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Slide 6</a:t>
            </a:r>
          </a:p>
        </p:txBody>
      </p:sp>
    </p:spTree>
    <p:extLst>
      <p:ext uri="{BB962C8B-B14F-4D97-AF65-F5344CB8AC3E}">
        <p14:creationId xmlns:p14="http://schemas.microsoft.com/office/powerpoint/2010/main" val="19142595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F9887A8D-8171-1313-68FA-17E5A6D64098}"/>
              </a:ext>
            </a:extLst>
          </p:cNvPr>
          <p:cNvSpPr/>
          <p:nvPr/>
        </p:nvSpPr>
        <p:spPr>
          <a:xfrm>
            <a:off x="370390" y="567159"/>
            <a:ext cx="11111696" cy="6109555"/>
          </a:xfrm>
          <a:prstGeom prst="roundRect">
            <a:avLst>
              <a:gd name="adj" fmla="val 5300"/>
            </a:avLst>
          </a:prstGeom>
          <a:solidFill>
            <a:schemeClr val="accent1">
              <a:lumMod val="60000"/>
              <a:lumOff val="40000"/>
              <a:alpha val="5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19A52BB-3CA6-626D-8881-FACB83560F14}"/>
              </a:ext>
            </a:extLst>
          </p:cNvPr>
          <p:cNvSpPr/>
          <p:nvPr/>
        </p:nvSpPr>
        <p:spPr>
          <a:xfrm>
            <a:off x="3911500" y="228124"/>
            <a:ext cx="4281949" cy="491613"/>
          </a:xfrm>
          <a:prstGeom prst="roundRect">
            <a:avLst/>
          </a:prstGeom>
          <a:gradFill>
            <a:gsLst>
              <a:gs pos="0">
                <a:schemeClr val="accent5">
                  <a:lumMod val="75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  <a:ln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None/>
            </a:pP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Vote Analysis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61AB566-5EE0-7EA5-5306-1A71435BE9D8}"/>
              </a:ext>
            </a:extLst>
          </p:cNvPr>
          <p:cNvSpPr/>
          <p:nvPr/>
        </p:nvSpPr>
        <p:spPr>
          <a:xfrm>
            <a:off x="871956" y="783454"/>
            <a:ext cx="8787586" cy="326127"/>
          </a:xfrm>
          <a:prstGeom prst="round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Q.5 What is the total number of seats available in each state for general elections 2024?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20C227B-4DC1-C7EA-1C39-3FCD4D15AB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956" y="1194530"/>
            <a:ext cx="4886653" cy="1598559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28AA922B-2548-2B51-DFAE-C65D37339280}"/>
              </a:ext>
            </a:extLst>
          </p:cNvPr>
          <p:cNvSpPr/>
          <p:nvPr/>
        </p:nvSpPr>
        <p:spPr>
          <a:xfrm>
            <a:off x="5909682" y="1792248"/>
            <a:ext cx="1347020" cy="403122"/>
          </a:xfrm>
          <a:prstGeom prst="rightArrow">
            <a:avLst>
              <a:gd name="adj1" fmla="val 100000"/>
              <a:gd name="adj2" fmla="val 50000"/>
            </a:avLst>
          </a:prstGeom>
          <a:solidFill>
            <a:srgbClr val="FF0000"/>
          </a:solidFill>
          <a:ln>
            <a:solidFill>
              <a:srgbClr val="FF0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Result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344CBC0-C658-33F9-E4AB-0D14686F29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1796" y="1204685"/>
            <a:ext cx="1693620" cy="1598559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2E530E7-AB9A-D1E4-A617-8597C5A77C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90945" y="1204685"/>
            <a:ext cx="1693620" cy="1598559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2A3429DD-2FC6-89B3-7B3F-B98C6A5CA40C}"/>
              </a:ext>
            </a:extLst>
          </p:cNvPr>
          <p:cNvSpPr/>
          <p:nvPr/>
        </p:nvSpPr>
        <p:spPr>
          <a:xfrm>
            <a:off x="871956" y="2855262"/>
            <a:ext cx="8787586" cy="326127"/>
          </a:xfrm>
          <a:prstGeom prst="round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Q.6 What is the total number of votes received by top 10 parties ?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50B2B7D-A612-D689-47BE-646B46E905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0977" y="3256244"/>
            <a:ext cx="3711262" cy="1280271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1" name="Arrow: Right 20">
            <a:extLst>
              <a:ext uri="{FF2B5EF4-FFF2-40B4-BE49-F238E27FC236}">
                <a16:creationId xmlns:a16="http://schemas.microsoft.com/office/drawing/2014/main" id="{09C815CA-001D-52F6-71B6-1F031FF5E9AE}"/>
              </a:ext>
            </a:extLst>
          </p:cNvPr>
          <p:cNvSpPr/>
          <p:nvPr/>
        </p:nvSpPr>
        <p:spPr>
          <a:xfrm>
            <a:off x="4985529" y="3688221"/>
            <a:ext cx="1347020" cy="403122"/>
          </a:xfrm>
          <a:prstGeom prst="rightArrow">
            <a:avLst>
              <a:gd name="adj1" fmla="val 100000"/>
              <a:gd name="adj2" fmla="val 50000"/>
            </a:avLst>
          </a:prstGeom>
          <a:solidFill>
            <a:srgbClr val="FF0000"/>
          </a:solidFill>
          <a:ln>
            <a:solidFill>
              <a:srgbClr val="FF0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Result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07545727-C6C2-52A9-F6A9-82D831E474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78645" y="3256244"/>
            <a:ext cx="3864055" cy="1280271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40710B64-7059-B2B1-5FE6-B56F1954E656}"/>
              </a:ext>
            </a:extLst>
          </p:cNvPr>
          <p:cNvSpPr/>
          <p:nvPr/>
        </p:nvSpPr>
        <p:spPr>
          <a:xfrm>
            <a:off x="871956" y="4622589"/>
            <a:ext cx="8787586" cy="326127"/>
          </a:xfrm>
          <a:prstGeom prst="round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Q.7 What is the total percentage of votes received by top 10 parties ?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7F623398-0708-DA02-BC02-B539585DDAB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1956" y="5034790"/>
            <a:ext cx="3711262" cy="1449896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8" name="Arrow: Right 27">
            <a:extLst>
              <a:ext uri="{FF2B5EF4-FFF2-40B4-BE49-F238E27FC236}">
                <a16:creationId xmlns:a16="http://schemas.microsoft.com/office/drawing/2014/main" id="{F60CB4FE-1050-004D-B61D-9341B5630E01}"/>
              </a:ext>
            </a:extLst>
          </p:cNvPr>
          <p:cNvSpPr/>
          <p:nvPr/>
        </p:nvSpPr>
        <p:spPr>
          <a:xfrm>
            <a:off x="4748980" y="5461909"/>
            <a:ext cx="1347020" cy="403122"/>
          </a:xfrm>
          <a:prstGeom prst="rightArrow">
            <a:avLst>
              <a:gd name="adj1" fmla="val 100000"/>
              <a:gd name="adj2" fmla="val 50000"/>
            </a:avLst>
          </a:prstGeom>
          <a:solidFill>
            <a:srgbClr val="FF0000"/>
          </a:solidFill>
          <a:ln>
            <a:solidFill>
              <a:srgbClr val="FF0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Result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B6A51A56-EB93-02EF-5608-803F5097389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61762" y="5043347"/>
            <a:ext cx="3863374" cy="136380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FCEBA38D-4E4B-7292-6BCD-A671F6C985E1}"/>
              </a:ext>
            </a:extLst>
          </p:cNvPr>
          <p:cNvSpPr/>
          <p:nvPr/>
        </p:nvSpPr>
        <p:spPr>
          <a:xfrm>
            <a:off x="11539793" y="5630094"/>
            <a:ext cx="514554" cy="1091381"/>
          </a:xfrm>
          <a:prstGeom prst="round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Slide 7</a:t>
            </a:r>
          </a:p>
        </p:txBody>
      </p:sp>
    </p:spTree>
    <p:extLst>
      <p:ext uri="{BB962C8B-B14F-4D97-AF65-F5344CB8AC3E}">
        <p14:creationId xmlns:p14="http://schemas.microsoft.com/office/powerpoint/2010/main" val="41241911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62582A2F-C970-1F52-09C1-2A96DFBE5760}"/>
              </a:ext>
            </a:extLst>
          </p:cNvPr>
          <p:cNvSpPr/>
          <p:nvPr/>
        </p:nvSpPr>
        <p:spPr>
          <a:xfrm>
            <a:off x="264160" y="672899"/>
            <a:ext cx="5390504" cy="4213733"/>
          </a:xfrm>
          <a:prstGeom prst="roundRect">
            <a:avLst>
              <a:gd name="adj" fmla="val 5269"/>
            </a:avLst>
          </a:prstGeom>
          <a:solidFill>
            <a:schemeClr val="accent1">
              <a:lumMod val="60000"/>
              <a:lumOff val="40000"/>
              <a:alpha val="5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lt1"/>
              </a:solidFill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86AB61B1-71C6-87B3-41F4-AC8F1FC6940A}"/>
              </a:ext>
            </a:extLst>
          </p:cNvPr>
          <p:cNvSpPr/>
          <p:nvPr/>
        </p:nvSpPr>
        <p:spPr>
          <a:xfrm>
            <a:off x="5774610" y="4135119"/>
            <a:ext cx="6084213" cy="2450875"/>
          </a:xfrm>
          <a:prstGeom prst="roundRect">
            <a:avLst>
              <a:gd name="adj" fmla="val 12066"/>
            </a:avLst>
          </a:prstGeom>
          <a:solidFill>
            <a:schemeClr val="accent1">
              <a:lumMod val="60000"/>
              <a:lumOff val="40000"/>
              <a:alpha val="5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lt1"/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AE2AFC8-80E6-3A79-726C-3A30CBC32CFB}"/>
              </a:ext>
            </a:extLst>
          </p:cNvPr>
          <p:cNvSpPr/>
          <p:nvPr/>
        </p:nvSpPr>
        <p:spPr>
          <a:xfrm>
            <a:off x="818437" y="276916"/>
            <a:ext cx="4281949" cy="491613"/>
          </a:xfrm>
          <a:prstGeom prst="roundRect">
            <a:avLst/>
          </a:prstGeom>
          <a:gradFill>
            <a:gsLst>
              <a:gs pos="0">
                <a:schemeClr val="accent5">
                  <a:lumMod val="75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  <a:ln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Vote Analysis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71468FF-359B-E08E-7F20-D5E3A5503C84}"/>
              </a:ext>
            </a:extLst>
          </p:cNvPr>
          <p:cNvSpPr/>
          <p:nvPr/>
        </p:nvSpPr>
        <p:spPr>
          <a:xfrm>
            <a:off x="424617" y="934445"/>
            <a:ext cx="5104070" cy="627089"/>
          </a:xfrm>
          <a:prstGeom prst="round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Q.8 What is the top 5 winning candidate with </a:t>
            </a:r>
          </a:p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highest vote margin?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01E52F0-3E29-5367-5266-2A58D3825D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617" y="1727450"/>
            <a:ext cx="5104070" cy="2781699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9" name="Flowchart: Alternate Process 8">
            <a:extLst>
              <a:ext uri="{FF2B5EF4-FFF2-40B4-BE49-F238E27FC236}">
                <a16:creationId xmlns:a16="http://schemas.microsoft.com/office/drawing/2014/main" id="{C323F154-C0BC-9989-F90B-3C45BFAA1849}"/>
              </a:ext>
            </a:extLst>
          </p:cNvPr>
          <p:cNvSpPr/>
          <p:nvPr/>
        </p:nvSpPr>
        <p:spPr>
          <a:xfrm>
            <a:off x="7937090" y="3892785"/>
            <a:ext cx="1347020" cy="403122"/>
          </a:xfrm>
          <a:prstGeom prst="flowChartAlternateProcess">
            <a:avLst/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Result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21874B1-0312-7A10-9739-C1BD63E5D0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7996" y="4435467"/>
            <a:ext cx="5245804" cy="185017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5D14D8B-70DA-C0A9-39D1-E2E10AE6DE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910761"/>
            <a:ext cx="5034400" cy="283185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51B1E97-D90B-E645-447A-1660B766479E}"/>
              </a:ext>
            </a:extLst>
          </p:cNvPr>
          <p:cNvSpPr/>
          <p:nvPr/>
        </p:nvSpPr>
        <p:spPr>
          <a:xfrm>
            <a:off x="11539793" y="5630094"/>
            <a:ext cx="514554" cy="1091381"/>
          </a:xfrm>
          <a:prstGeom prst="round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Slide 8</a:t>
            </a:r>
          </a:p>
        </p:txBody>
      </p:sp>
    </p:spTree>
    <p:extLst>
      <p:ext uri="{BB962C8B-B14F-4D97-AF65-F5344CB8AC3E}">
        <p14:creationId xmlns:p14="http://schemas.microsoft.com/office/powerpoint/2010/main" val="17194043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2087</TotalTime>
  <Words>860</Words>
  <Application>Microsoft Office PowerPoint</Application>
  <PresentationFormat>Widescreen</PresentationFormat>
  <Paragraphs>133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Bahnschrift Light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Sourajit Guha</dc:creator>
  <cp:lastModifiedBy>Sourajit Guha</cp:lastModifiedBy>
  <cp:revision>12</cp:revision>
  <dcterms:created xsi:type="dcterms:W3CDTF">2025-07-22T15:28:39Z</dcterms:created>
  <dcterms:modified xsi:type="dcterms:W3CDTF">2025-07-27T05:25:01Z</dcterms:modified>
</cp:coreProperties>
</file>